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45"/>
  </p:notesMasterIdLst>
  <p:handoutMasterIdLst>
    <p:handoutMasterId r:id="rId46"/>
  </p:handoutMasterIdLst>
  <p:sldIdLst>
    <p:sldId id="273" r:id="rId3"/>
    <p:sldId id="288" r:id="rId4"/>
    <p:sldId id="298" r:id="rId5"/>
    <p:sldId id="297" r:id="rId6"/>
    <p:sldId id="296" r:id="rId7"/>
    <p:sldId id="299" r:id="rId8"/>
    <p:sldId id="289" r:id="rId9"/>
    <p:sldId id="267" r:id="rId10"/>
    <p:sldId id="268" r:id="rId11"/>
    <p:sldId id="256" r:id="rId12"/>
    <p:sldId id="275" r:id="rId13"/>
    <p:sldId id="263" r:id="rId14"/>
    <p:sldId id="262" r:id="rId15"/>
    <p:sldId id="292" r:id="rId16"/>
    <p:sldId id="291" r:id="rId17"/>
    <p:sldId id="290" r:id="rId18"/>
    <p:sldId id="284" r:id="rId19"/>
    <p:sldId id="293" r:id="rId20"/>
    <p:sldId id="294" r:id="rId21"/>
    <p:sldId id="295" r:id="rId22"/>
    <p:sldId id="257" r:id="rId23"/>
    <p:sldId id="258" r:id="rId24"/>
    <p:sldId id="260" r:id="rId25"/>
    <p:sldId id="261" r:id="rId26"/>
    <p:sldId id="264" r:id="rId27"/>
    <p:sldId id="276" r:id="rId28"/>
    <p:sldId id="266" r:id="rId29"/>
    <p:sldId id="286" r:id="rId30"/>
    <p:sldId id="287" r:id="rId31"/>
    <p:sldId id="265" r:id="rId32"/>
    <p:sldId id="269" r:id="rId33"/>
    <p:sldId id="277" r:id="rId34"/>
    <p:sldId id="279" r:id="rId35"/>
    <p:sldId id="280" r:id="rId36"/>
    <p:sldId id="272" r:id="rId37"/>
    <p:sldId id="281" r:id="rId38"/>
    <p:sldId id="282" r:id="rId39"/>
    <p:sldId id="259" r:id="rId40"/>
    <p:sldId id="278" r:id="rId41"/>
    <p:sldId id="270" r:id="rId42"/>
    <p:sldId id="283" r:id="rId43"/>
    <p:sldId id="274" r:id="rId44"/>
  </p:sldIdLst>
  <p:sldSz cx="9144000" cy="6858000" type="screen4x3"/>
  <p:notesSz cx="9240838" cy="6954838"/>
  <p:embeddedFontLst>
    <p:embeddedFont>
      <p:font typeface="Segoe UI Symbol" pitchFamily="34" charset="0"/>
      <p:regular r:id="rId47"/>
    </p:embeddedFont>
    <p:embeddedFont>
      <p:font typeface="Tempus Sans ITC" pitchFamily="82" charset="0"/>
      <p:regular r:id="rId48"/>
    </p:embeddedFont>
    <p:embeddedFont>
      <p:font typeface="Tahoma" pitchFamily="34" charset="0"/>
      <p:regular r:id="rId49"/>
      <p:bold r:id="rId50"/>
    </p:embeddedFont>
    <p:embeddedFont>
      <p:font typeface="Gill Sans MT Condensed" pitchFamily="34" charset="0"/>
      <p:regular r:id="rId51"/>
    </p:embeddedFont>
    <p:embeddedFont>
      <p:font typeface="Segoe UI Semibold" pitchFamily="34" charset="0"/>
      <p:bold r:id="rId52"/>
    </p:embeddedFont>
    <p:embeddedFont>
      <p:font typeface="Miriam Fixed" pitchFamily="49" charset="-79"/>
      <p:regular r:id="rId53"/>
    </p:embeddedFont>
    <p:embeddedFont>
      <p:font typeface="Nyala" pitchFamily="2" charset="0"/>
      <p:regular r:id="rId54"/>
    </p:embeddedFont>
    <p:embeddedFont>
      <p:font typeface="Arial Narrow" pitchFamily="34" charset="0"/>
      <p:regular r:id="rId55"/>
      <p:bold r:id="rId56"/>
      <p:italic r:id="rId57"/>
      <p:boldItalic r:id="rId58"/>
    </p:embeddedFont>
    <p:embeddedFont>
      <p:font typeface="Calibri" pitchFamily="34" charset="0"/>
      <p:regular r:id="rId59"/>
      <p:bold r:id="rId60"/>
      <p:italic r:id="rId61"/>
      <p:boldItalic r:id="rId62"/>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00" autoAdjust="0"/>
    <p:restoredTop sz="74245" autoAdjust="0"/>
  </p:normalViewPr>
  <p:slideViewPr>
    <p:cSldViewPr>
      <p:cViewPr varScale="1">
        <p:scale>
          <a:sx n="54" d="100"/>
          <a:sy n="54" d="100"/>
        </p:scale>
        <p:origin x="-9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30" y="4956"/>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1"/>
            <a:ext cx="4004363" cy="3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236476" y="1"/>
            <a:ext cx="4004363" cy="3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1" y="6607278"/>
            <a:ext cx="4004363" cy="3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236476" y="6607278"/>
            <a:ext cx="4004363" cy="3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a:defRPr sz="1200"/>
            </a:lvl1pPr>
          </a:lstStyle>
          <a:p>
            <a:fld id="{001B3FE9-0444-49E5-8C25-FF837A9B0B73}" type="slidenum">
              <a:rPr lang="en-US"/>
              <a:pPr/>
              <a:t>‹#›</a:t>
            </a:fld>
            <a:endParaRPr lang="en-US"/>
          </a:p>
        </p:txBody>
      </p:sp>
    </p:spTree>
    <p:extLst>
      <p:ext uri="{BB962C8B-B14F-4D97-AF65-F5344CB8AC3E}">
        <p14:creationId xmlns:p14="http://schemas.microsoft.com/office/powerpoint/2010/main" val="930677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4363" cy="347561"/>
          </a:xfrm>
          <a:prstGeom prst="rect">
            <a:avLst/>
          </a:prstGeom>
        </p:spPr>
        <p:txBody>
          <a:bodyPr vert="horz" lIns="92702" tIns="46351" rIns="92702" bIns="46351" rtlCol="0"/>
          <a:lstStyle>
            <a:lvl1pPr algn="l">
              <a:defRPr sz="1200"/>
            </a:lvl1pPr>
          </a:lstStyle>
          <a:p>
            <a:endParaRPr lang="en-US"/>
          </a:p>
        </p:txBody>
      </p:sp>
      <p:sp>
        <p:nvSpPr>
          <p:cNvPr id="3" name="Date Placeholder 2"/>
          <p:cNvSpPr>
            <a:spLocks noGrp="1"/>
          </p:cNvSpPr>
          <p:nvPr>
            <p:ph type="dt" idx="1"/>
          </p:nvPr>
        </p:nvSpPr>
        <p:spPr>
          <a:xfrm>
            <a:off x="5234338" y="1"/>
            <a:ext cx="4004363" cy="347561"/>
          </a:xfrm>
          <a:prstGeom prst="rect">
            <a:avLst/>
          </a:prstGeom>
        </p:spPr>
        <p:txBody>
          <a:bodyPr vert="horz" lIns="92702" tIns="46351" rIns="92702" bIns="46351" rtlCol="0"/>
          <a:lstStyle>
            <a:lvl1pPr algn="r">
              <a:defRPr sz="1200"/>
            </a:lvl1pPr>
          </a:lstStyle>
          <a:p>
            <a:fld id="{770DA119-24E4-45CE-BF07-A9867A2E9AFD}" type="datetimeFigureOut">
              <a:rPr lang="en-US" smtClean="0"/>
              <a:t>5/1/2011</a:t>
            </a:fld>
            <a:endParaRPr lang="en-US"/>
          </a:p>
        </p:txBody>
      </p:sp>
      <p:sp>
        <p:nvSpPr>
          <p:cNvPr id="4" name="Slide Image Placeholder 3"/>
          <p:cNvSpPr>
            <a:spLocks noGrp="1" noRot="1" noChangeAspect="1"/>
          </p:cNvSpPr>
          <p:nvPr>
            <p:ph type="sldImg" idx="2"/>
          </p:nvPr>
        </p:nvSpPr>
        <p:spPr>
          <a:xfrm>
            <a:off x="2882900" y="522288"/>
            <a:ext cx="3475038" cy="2606675"/>
          </a:xfrm>
          <a:prstGeom prst="rect">
            <a:avLst/>
          </a:prstGeom>
          <a:noFill/>
          <a:ln w="12700">
            <a:solidFill>
              <a:prstClr val="black"/>
            </a:solidFill>
          </a:ln>
        </p:spPr>
        <p:txBody>
          <a:bodyPr vert="horz" lIns="92702" tIns="46351" rIns="92702" bIns="46351" rtlCol="0" anchor="ctr"/>
          <a:lstStyle/>
          <a:p>
            <a:endParaRPr lang="en-US"/>
          </a:p>
        </p:txBody>
      </p:sp>
      <p:sp>
        <p:nvSpPr>
          <p:cNvPr id="5" name="Notes Placeholder 4"/>
          <p:cNvSpPr>
            <a:spLocks noGrp="1"/>
          </p:cNvSpPr>
          <p:nvPr>
            <p:ph type="body" sz="quarter" idx="3"/>
          </p:nvPr>
        </p:nvSpPr>
        <p:spPr>
          <a:xfrm>
            <a:off x="924084" y="3303638"/>
            <a:ext cx="7392670" cy="3129253"/>
          </a:xfrm>
          <a:prstGeom prst="rect">
            <a:avLst/>
          </a:prstGeom>
        </p:spPr>
        <p:txBody>
          <a:bodyPr vert="horz" lIns="92702" tIns="46351" rIns="92702" bIns="46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6066"/>
            <a:ext cx="4004363" cy="347560"/>
          </a:xfrm>
          <a:prstGeom prst="rect">
            <a:avLst/>
          </a:prstGeom>
        </p:spPr>
        <p:txBody>
          <a:bodyPr vert="horz" lIns="92702" tIns="46351" rIns="92702" bIns="46351" rtlCol="0" anchor="b"/>
          <a:lstStyle>
            <a:lvl1pPr algn="l">
              <a:defRPr sz="1200"/>
            </a:lvl1pPr>
          </a:lstStyle>
          <a:p>
            <a:endParaRPr lang="en-US"/>
          </a:p>
        </p:txBody>
      </p:sp>
      <p:sp>
        <p:nvSpPr>
          <p:cNvPr id="7" name="Slide Number Placeholder 6"/>
          <p:cNvSpPr>
            <a:spLocks noGrp="1"/>
          </p:cNvSpPr>
          <p:nvPr>
            <p:ph type="sldNum" sz="quarter" idx="5"/>
          </p:nvPr>
        </p:nvSpPr>
        <p:spPr>
          <a:xfrm>
            <a:off x="5234338" y="6606066"/>
            <a:ext cx="4004363" cy="347560"/>
          </a:xfrm>
          <a:prstGeom prst="rect">
            <a:avLst/>
          </a:prstGeom>
        </p:spPr>
        <p:txBody>
          <a:bodyPr vert="horz" lIns="92702" tIns="46351" rIns="92702" bIns="46351" rtlCol="0" anchor="b"/>
          <a:lstStyle>
            <a:lvl1pPr algn="r">
              <a:defRPr sz="1200"/>
            </a:lvl1pPr>
          </a:lstStyle>
          <a:p>
            <a:fld id="{0CD58673-CE96-4F9A-AC0E-2A6542C5506D}" type="slidenum">
              <a:rPr lang="en-US" smtClean="0"/>
              <a:t>‹#›</a:t>
            </a:fld>
            <a:endParaRPr lang="en-US"/>
          </a:p>
        </p:txBody>
      </p:sp>
    </p:spTree>
    <p:extLst>
      <p:ext uri="{BB962C8B-B14F-4D97-AF65-F5344CB8AC3E}">
        <p14:creationId xmlns:p14="http://schemas.microsoft.com/office/powerpoint/2010/main" val="340575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Dennis</a:t>
            </a:r>
            <a:r>
              <a:rPr lang="en-US" baseline="0" dirty="0" smtClean="0"/>
              <a:t> </a:t>
            </a:r>
            <a:r>
              <a:rPr lang="en-US" baseline="0" dirty="0" err="1" smtClean="0"/>
              <a:t>Carrow</a:t>
            </a:r>
            <a:r>
              <a:rPr lang="en-US" baseline="0" dirty="0" smtClean="0"/>
              <a:t> and Steven J. Wallace</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1</a:t>
            </a:fld>
            <a:endParaRPr lang="en-US"/>
          </a:p>
        </p:txBody>
      </p:sp>
    </p:spTree>
    <p:extLst>
      <p:ext uri="{BB962C8B-B14F-4D97-AF65-F5344CB8AC3E}">
        <p14:creationId xmlns:p14="http://schemas.microsoft.com/office/powerpoint/2010/main" val="175614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t>
            </a:r>
            <a:r>
              <a:rPr lang="en-US" dirty="0" smtClean="0"/>
              <a:t>1cor 4 3-4</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32</a:t>
            </a:fld>
            <a:endParaRPr lang="en-US"/>
          </a:p>
        </p:txBody>
      </p:sp>
    </p:spTree>
    <p:extLst>
      <p:ext uri="{BB962C8B-B14F-4D97-AF65-F5344CB8AC3E}">
        <p14:creationId xmlns:p14="http://schemas.microsoft.com/office/powerpoint/2010/main" val="91629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actions associated with the word are our actions associate with brethren. </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37</a:t>
            </a:fld>
            <a:endParaRPr lang="en-US"/>
          </a:p>
        </p:txBody>
      </p:sp>
    </p:spTree>
    <p:extLst>
      <p:ext uri="{BB962C8B-B14F-4D97-AF65-F5344CB8AC3E}">
        <p14:creationId xmlns:p14="http://schemas.microsoft.com/office/powerpoint/2010/main" val="66439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grab on</a:t>
            </a:r>
            <a:r>
              <a:rPr lang="en-US" baseline="0" dirty="0" smtClean="0"/>
              <a:t> to a rope and do not see the end but feel the pull of the rope, you would know something is on the other end whether you can see it or not.  God wants us to draw near to Him and provides us opportunities to grab the rope, so to speak and draw nearer to Him.</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38</a:t>
            </a:fld>
            <a:endParaRPr lang="en-US"/>
          </a:p>
        </p:txBody>
      </p:sp>
    </p:spTree>
    <p:extLst>
      <p:ext uri="{BB962C8B-B14F-4D97-AF65-F5344CB8AC3E}">
        <p14:creationId xmlns:p14="http://schemas.microsoft.com/office/powerpoint/2010/main" val="168502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 When</a:t>
            </a:r>
            <a:r>
              <a:rPr lang="en-US" baseline="0" dirty="0" smtClean="0"/>
              <a:t> we Suffer preaching and teaching context 2 Tim. 1:11, we can not be overburdened with sorrow (cf. Col. 1:24).</a:t>
            </a:r>
          </a:p>
          <a:p>
            <a:endParaRPr lang="en-US" baseline="0" dirty="0" smtClean="0"/>
          </a:p>
          <a:p>
            <a:r>
              <a:rPr lang="en-US" baseline="0" dirty="0" smtClean="0"/>
              <a:t>Orange – We need not be ashamed of the gospel we teach or of the Christ who gave it but are actually being like Christ when we suffer. We have no need to feel shame when we are persecuted for what is right.  Christ is being revealed in us and through our example (cf. Rom. 1:16; 9:33; Phil. 1:20, 21)</a:t>
            </a:r>
          </a:p>
          <a:p>
            <a:endParaRPr lang="en-US" baseline="0" dirty="0" smtClean="0"/>
          </a:p>
          <a:p>
            <a:r>
              <a:rPr lang="en-US" baseline="0" dirty="0" smtClean="0"/>
              <a:t>Green – I know whom I have believed. We know who we trust and there is none better to trust.</a:t>
            </a:r>
          </a:p>
          <a:p>
            <a:endParaRPr lang="en-US" baseline="0" dirty="0" smtClean="0"/>
          </a:p>
          <a:p>
            <a:r>
              <a:rPr lang="en-US" baseline="0" dirty="0" smtClean="0"/>
              <a:t>Blue – He will keep the soul. </a:t>
            </a:r>
          </a:p>
          <a:p>
            <a:r>
              <a:rPr lang="en-US" baseline="0" dirty="0" smtClean="0"/>
              <a:t>“A man has nothing  of higher value to </a:t>
            </a:r>
            <a:r>
              <a:rPr lang="en-US" baseline="0" dirty="0" err="1" smtClean="0"/>
              <a:t>intrust</a:t>
            </a:r>
            <a:r>
              <a:rPr lang="en-US" baseline="0" dirty="0" smtClean="0"/>
              <a:t> to another than the interest of his soul,  and there is no other act of confidence like that in which he </a:t>
            </a:r>
            <a:r>
              <a:rPr lang="en-US" baseline="0" dirty="0" err="1" smtClean="0"/>
              <a:t>intrusts</a:t>
            </a:r>
            <a:r>
              <a:rPr lang="en-US" baseline="0" dirty="0" smtClean="0"/>
              <a:t>  the keeping of that soul to the Son of God. Learn hence, </a:t>
            </a:r>
          </a:p>
          <a:p>
            <a:endParaRPr lang="en-US" baseline="0" dirty="0" smtClean="0"/>
          </a:p>
          <a:p>
            <a:r>
              <a:rPr lang="en-US" baseline="0" dirty="0" smtClean="0"/>
              <a:t>(1.) that religion consists in committing the soul to the care of the Lord Jesus; because </a:t>
            </a:r>
          </a:p>
          <a:p>
            <a:endParaRPr lang="en-US" baseline="0" dirty="0" smtClean="0"/>
          </a:p>
          <a:p>
            <a:r>
              <a:rPr lang="en-US" baseline="0" dirty="0" smtClean="0"/>
              <a:t>(a) we feel that we cannot secure its salvation ourselves; </a:t>
            </a:r>
          </a:p>
          <a:p>
            <a:endParaRPr lang="en-US" baseline="0" dirty="0" smtClean="0"/>
          </a:p>
          <a:p>
            <a:r>
              <a:rPr lang="en-US" baseline="0" dirty="0" smtClean="0"/>
              <a:t>(b) it is by nature in danger; </a:t>
            </a:r>
          </a:p>
          <a:p>
            <a:endParaRPr lang="en-US" baseline="0" dirty="0" smtClean="0"/>
          </a:p>
          <a:p>
            <a:r>
              <a:rPr lang="en-US" baseline="0" dirty="0" smtClean="0"/>
              <a:t>(c) if not saved by him, it will not be saved at all. </a:t>
            </a:r>
          </a:p>
          <a:p>
            <a:endParaRPr lang="en-US" baseline="0" dirty="0" smtClean="0"/>
          </a:p>
          <a:p>
            <a:r>
              <a:rPr lang="en-US" baseline="0" dirty="0" smtClean="0"/>
              <a:t>(2.) That is a great and invaluable treasure which is committed to him. </a:t>
            </a:r>
          </a:p>
          <a:p>
            <a:endParaRPr lang="en-US" baseline="0" dirty="0" smtClean="0"/>
          </a:p>
          <a:p>
            <a:r>
              <a:rPr lang="en-US" baseline="0" dirty="0" smtClean="0"/>
              <a:t>(a) No higher treasure can be committed to another; </a:t>
            </a:r>
          </a:p>
          <a:p>
            <a:endParaRPr lang="en-US" baseline="0" dirty="0" smtClean="0"/>
          </a:p>
          <a:p>
            <a:r>
              <a:rPr lang="en-US" baseline="0" dirty="0" smtClean="0"/>
              <a:t>(b) in connection with that the whole question of our happiness on earth and in heaven is </a:t>
            </a:r>
            <a:r>
              <a:rPr lang="en-US" baseline="0" dirty="0" err="1" smtClean="0"/>
              <a:t>intrusted</a:t>
            </a:r>
            <a:r>
              <a:rPr lang="en-US" baseline="0" dirty="0" smtClean="0"/>
              <a:t> to him, and all depends on his fidelity. </a:t>
            </a:r>
          </a:p>
          <a:p>
            <a:endParaRPr lang="en-US" baseline="0" dirty="0" smtClean="0"/>
          </a:p>
          <a:p>
            <a:r>
              <a:rPr lang="en-US" baseline="0" dirty="0" smtClean="0"/>
              <a:t>(3.)….. The grounds of this confidence are </a:t>
            </a:r>
          </a:p>
          <a:p>
            <a:endParaRPr lang="en-US" baseline="0" dirty="0" smtClean="0"/>
          </a:p>
          <a:p>
            <a:r>
              <a:rPr lang="en-US" baseline="0" dirty="0" smtClean="0"/>
              <a:t>(a) what is said of the mighty power of the </a:t>
            </a:r>
            <a:r>
              <a:rPr lang="en-US" baseline="0" dirty="0" err="1" smtClean="0"/>
              <a:t>Saviour</a:t>
            </a:r>
            <a:r>
              <a:rPr lang="en-US" baseline="0" dirty="0" smtClean="0"/>
              <a:t>; </a:t>
            </a:r>
          </a:p>
          <a:p>
            <a:endParaRPr lang="en-US" baseline="0" dirty="0" smtClean="0"/>
          </a:p>
          <a:p>
            <a:r>
              <a:rPr lang="en-US" baseline="0" dirty="0" smtClean="0"/>
              <a:t>(b) his promises that he will keep all who confide in him, (comp. #</a:t>
            </a:r>
            <a:r>
              <a:rPr lang="en-US" baseline="0" dirty="0" err="1" smtClean="0"/>
              <a:t>Joh</a:t>
            </a:r>
            <a:r>
              <a:rPr lang="en-US" baseline="0" dirty="0" smtClean="0"/>
              <a:t> 10:27-29;) </a:t>
            </a:r>
          </a:p>
          <a:p>
            <a:endParaRPr lang="en-US" baseline="0" dirty="0" smtClean="0"/>
          </a:p>
          <a:p>
            <a:r>
              <a:rPr lang="en-US" baseline="0" dirty="0" smtClean="0"/>
              <a:t>(c) experience — the fact that those who have trusted in him have found that he is able to keep them. </a:t>
            </a:r>
          </a:p>
          <a:p>
            <a:endParaRPr lang="en-US" baseline="0" dirty="0" smtClean="0"/>
          </a:p>
          <a:p>
            <a:r>
              <a:rPr lang="en-US" baseline="0" dirty="0" smtClean="0"/>
              <a:t>(4.) This act of committing the soul, with all its interests, to the </a:t>
            </a:r>
            <a:r>
              <a:rPr lang="en-US" baseline="0" dirty="0" err="1" smtClean="0"/>
              <a:t>Saviour</a:t>
            </a:r>
            <a:r>
              <a:rPr lang="en-US" baseline="0" dirty="0" smtClean="0"/>
              <a:t>, is the true source of peace in the trials of life. This is so because </a:t>
            </a:r>
          </a:p>
          <a:p>
            <a:endParaRPr lang="en-US" baseline="0" dirty="0" smtClean="0"/>
          </a:p>
          <a:p>
            <a:r>
              <a:rPr lang="en-US" baseline="0" dirty="0" smtClean="0"/>
              <a:t>(a) having done this, we feel that our great interests are secure. If the soul is safe, why need we be disturbed by the loss of health, or property, or other temporal comforts. Those are secondary things. A man who is shipwrecked, and who sees his son or daughter safe with him on the shore, will be little concerned that a casket of jewels fell overboard — however valuable it might be. </a:t>
            </a:r>
          </a:p>
          <a:p>
            <a:endParaRPr lang="en-US" baseline="0" dirty="0" smtClean="0"/>
          </a:p>
          <a:p>
            <a:r>
              <a:rPr lang="en-US" baseline="0" dirty="0" smtClean="0"/>
              <a:t>(b) All those trials will soon pass away, and he will be safe in heaven. </a:t>
            </a:r>
          </a:p>
          <a:p>
            <a:endParaRPr lang="en-US" baseline="0" dirty="0" smtClean="0"/>
          </a:p>
          <a:p>
            <a:r>
              <a:rPr lang="en-US" baseline="0" dirty="0" smtClean="0"/>
              <a:t>(c) These very things may further the great object — the salvation of the soul. A man’s great interests may be more safe when in a prison than when in a palace; on a pallet of straw than on a bed of down; when constrained to say, "Give us this day our daily bread," than when encompassed with the wealth of Croesus” (</a:t>
            </a:r>
            <a:r>
              <a:rPr lang="en-US" baseline="0" smtClean="0"/>
              <a:t>Albert Barnes).</a:t>
            </a:r>
            <a:endParaRPr lang="en-US" baseline="0" dirty="0" smtClean="0"/>
          </a:p>
        </p:txBody>
      </p:sp>
      <p:sp>
        <p:nvSpPr>
          <p:cNvPr id="4" name="Slide Number Placeholder 3"/>
          <p:cNvSpPr>
            <a:spLocks noGrp="1"/>
          </p:cNvSpPr>
          <p:nvPr>
            <p:ph type="sldNum" sz="quarter" idx="10"/>
          </p:nvPr>
        </p:nvSpPr>
        <p:spPr/>
        <p:txBody>
          <a:bodyPr/>
          <a:lstStyle/>
          <a:p>
            <a:fld id="{0CD58673-CE96-4F9A-AC0E-2A6542C5506D}" type="slidenum">
              <a:rPr lang="en-US" smtClean="0"/>
              <a:t>40</a:t>
            </a:fld>
            <a:endParaRPr lang="en-US"/>
          </a:p>
        </p:txBody>
      </p:sp>
    </p:spTree>
    <p:extLst>
      <p:ext uri="{BB962C8B-B14F-4D97-AF65-F5344CB8AC3E}">
        <p14:creationId xmlns:p14="http://schemas.microsoft.com/office/powerpoint/2010/main" val="38727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see something here pertaining to the nature of man and God. Man is untrustworthy. He is crooked, conniving, deceitful. Man may elevate the status and worthiness of truth with his mouth and yet at the same time behave in deceit and work with fraud.  </a:t>
            </a:r>
          </a:p>
          <a:p>
            <a:endParaRPr lang="en-US" baseline="0" dirty="0" smtClean="0"/>
          </a:p>
          <a:p>
            <a:r>
              <a:rPr lang="en-US" baseline="0" dirty="0" smtClean="0"/>
              <a:t>What man says he will do, he often does not. What he says he didn’t do, is what he often has done.  I’ve learned something about a few individuals that I’ve got to know well these last ten years. What they say is, is actually what is not and what they say is not, is actually closer to what is. What he leads you to believe he did, is actually what he did not. It is a deceptive, cowardly way of doing what the Pharisees did by saying and doing not (Matt. 23:3). </a:t>
            </a:r>
          </a:p>
          <a:p>
            <a:endParaRPr lang="en-US" baseline="0" dirty="0" smtClean="0"/>
          </a:p>
          <a:p>
            <a:r>
              <a:rPr lang="en-US" baseline="0" dirty="0" smtClean="0"/>
              <a:t>What man says may not be what he feels (Prov. 23:7). What he feels he may not say. Man is called to repent because he is a liar and worker of evil. He is an enemy of God unless he repents (</a:t>
            </a:r>
            <a:r>
              <a:rPr lang="en-US" baseline="0" dirty="0" err="1" smtClean="0"/>
              <a:t>Lk</a:t>
            </a:r>
            <a:r>
              <a:rPr lang="en-US" baseline="0" dirty="0" smtClean="0"/>
              <a:t>. 13:1-3).</a:t>
            </a:r>
          </a:p>
          <a:p>
            <a:endParaRPr lang="en-US" baseline="0" dirty="0" smtClean="0"/>
          </a:p>
          <a:p>
            <a:r>
              <a:rPr lang="en-US" baseline="0" dirty="0" smtClean="0"/>
              <a:t>God, however has a character altogether different. He says and does. He speaks and makes it good. He is of truth (Deut. 32:4; 2 Sam. 7:8; Ps. 33:4; 146:6; Rom. 3:4; Heb. 6:18).  He doesn’t flip flop (Jas. 1:17). He makes His word good! It is no exaggeration when Jesus said in Luke 21:33,  "Heaven and earth will pass away, but My words will by no means pass away.”</a:t>
            </a:r>
          </a:p>
          <a:p>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2</a:t>
            </a:fld>
            <a:endParaRPr lang="en-US"/>
          </a:p>
        </p:txBody>
      </p:sp>
    </p:spTree>
    <p:extLst>
      <p:ext uri="{BB962C8B-B14F-4D97-AF65-F5344CB8AC3E}">
        <p14:creationId xmlns:p14="http://schemas.microsoft.com/office/powerpoint/2010/main" val="391928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3</a:t>
            </a:fld>
            <a:endParaRPr lang="en-US"/>
          </a:p>
        </p:txBody>
      </p:sp>
    </p:spTree>
    <p:extLst>
      <p:ext uri="{BB962C8B-B14F-4D97-AF65-F5344CB8AC3E}">
        <p14:creationId xmlns:p14="http://schemas.microsoft.com/office/powerpoint/2010/main" val="391928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4</a:t>
            </a:fld>
            <a:endParaRPr lang="en-US"/>
          </a:p>
        </p:txBody>
      </p:sp>
    </p:spTree>
    <p:extLst>
      <p:ext uri="{BB962C8B-B14F-4D97-AF65-F5344CB8AC3E}">
        <p14:creationId xmlns:p14="http://schemas.microsoft.com/office/powerpoint/2010/main" val="391928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God is Not the God of the dead</a:t>
            </a:r>
          </a:p>
          <a:p>
            <a:pPr hangingPunct="0"/>
            <a:r>
              <a:rPr lang="en-US" dirty="0"/>
              <a:t>The Sadducees were a sect of the Jews which originated about 260 BC.   They rejected the idea of a resurrection and of the existence of spirits and angels (see </a:t>
            </a:r>
            <a:r>
              <a:rPr lang="en-US" u="sng" dirty="0"/>
              <a:t>Acts 23:8</a:t>
            </a:r>
            <a:r>
              <a:rPr lang="en-US" dirty="0"/>
              <a:t>). The Sadducees made three fatal errors:</a:t>
            </a:r>
          </a:p>
          <a:p>
            <a:pPr hangingPunct="0"/>
            <a:r>
              <a:rPr lang="en-US" dirty="0"/>
              <a:t>1.	They were mistaken concerning the scriptures (i.e. </a:t>
            </a:r>
            <a:r>
              <a:rPr lang="en-US" u="sng" dirty="0"/>
              <a:t>Dan. 12:2; Is. 26:19</a:t>
            </a:r>
            <a:r>
              <a:rPr lang="en-US" dirty="0"/>
              <a:t>).</a:t>
            </a:r>
          </a:p>
          <a:p>
            <a:pPr hangingPunct="0"/>
            <a:r>
              <a:rPr lang="en-US" dirty="0"/>
              <a:t>2.	They were mistaken concerning the power of God.</a:t>
            </a:r>
          </a:p>
          <a:p>
            <a:pPr hangingPunct="0"/>
            <a:r>
              <a:rPr lang="en-US" dirty="0"/>
              <a:t>3.	They were mistaken concerning the nature of the future world.  H. Leo Boles wrote </a:t>
            </a:r>
          </a:p>
          <a:p>
            <a:pPr hangingPunct="0"/>
            <a:r>
              <a:rPr lang="en-US" dirty="0"/>
              <a:t>in his commentary on Matthew, “</a:t>
            </a:r>
            <a:r>
              <a:rPr lang="en-US" i="1" dirty="0"/>
              <a:t>The objection of the Sadducees is without force, since it was </a:t>
            </a:r>
            <a:endParaRPr lang="en-US" dirty="0"/>
          </a:p>
          <a:p>
            <a:pPr hangingPunct="0"/>
            <a:r>
              <a:rPr lang="en-US" i="1" dirty="0"/>
              <a:t>based upon a misunderstanding of conditions.  Marriage bears a necessary relation to death, since </a:t>
            </a:r>
            <a:endParaRPr lang="en-US" dirty="0"/>
          </a:p>
          <a:p>
            <a:pPr hangingPunct="0"/>
            <a:r>
              <a:rPr lang="en-US" i="1" dirty="0"/>
              <a:t>it was designed by God to perpetuate the human family; but after the resurrection, there is eternal </a:t>
            </a:r>
            <a:endParaRPr lang="en-US" dirty="0"/>
          </a:p>
          <a:p>
            <a:pPr hangingPunct="0"/>
            <a:r>
              <a:rPr lang="en-US" i="1" dirty="0"/>
              <a:t>life, and no need for the institution of marriage as there will be no death to destroy the being”</a:t>
            </a:r>
            <a:r>
              <a:rPr lang="en-US" dirty="0"/>
              <a:t> </a:t>
            </a:r>
          </a:p>
          <a:p>
            <a:r>
              <a:rPr lang="en-US" dirty="0"/>
              <a:t>(New Testament Commentaries, Gospel Advocate, p. 435).</a:t>
            </a:r>
          </a:p>
          <a:p>
            <a:endParaRPr lang="en-US" dirty="0"/>
          </a:p>
          <a:p>
            <a:r>
              <a:rPr lang="en-US" dirty="0"/>
              <a:t>God is not the author of confusion</a:t>
            </a:r>
          </a:p>
          <a:p>
            <a:pPr hangingPunct="0"/>
            <a:r>
              <a:rPr lang="en-US" dirty="0"/>
              <a:t>The Lord’s worship service is to be peaceful and orderly, not chaotic.  When we do </a:t>
            </a:r>
          </a:p>
          <a:p>
            <a:pPr hangingPunct="0"/>
            <a:r>
              <a:rPr lang="en-US" dirty="0"/>
              <a:t>things for God, it should be done </a:t>
            </a:r>
            <a:r>
              <a:rPr lang="en-US" i="1" dirty="0"/>
              <a:t>“in turn”</a:t>
            </a:r>
            <a:r>
              <a:rPr lang="en-US" dirty="0"/>
              <a:t> (</a:t>
            </a:r>
            <a:r>
              <a:rPr lang="en-US" u="sng" dirty="0"/>
              <a:t>v. 27</a:t>
            </a:r>
            <a:r>
              <a:rPr lang="en-US" dirty="0"/>
              <a:t>). Wonder if one tries to lead singing the </a:t>
            </a:r>
          </a:p>
          <a:p>
            <a:pPr hangingPunct="0"/>
            <a:r>
              <a:rPr lang="en-US" dirty="0"/>
              <a:t>same time one is trying to lead the Lord’s supper, while one is trying to pray, while I am </a:t>
            </a:r>
          </a:p>
          <a:p>
            <a:pPr hangingPunct="0"/>
            <a:r>
              <a:rPr lang="en-US" dirty="0"/>
              <a:t>trying to preach.  That would be mass confusion</a:t>
            </a:r>
            <a:r>
              <a:rPr lang="en-US" dirty="0" smtClean="0"/>
              <a:t>.</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5</a:t>
            </a:fld>
            <a:endParaRPr lang="en-US"/>
          </a:p>
        </p:txBody>
      </p:sp>
    </p:spTree>
    <p:extLst>
      <p:ext uri="{BB962C8B-B14F-4D97-AF65-F5344CB8AC3E}">
        <p14:creationId xmlns:p14="http://schemas.microsoft.com/office/powerpoint/2010/main" val="391928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smtClean="0"/>
              <a:t>God </a:t>
            </a:r>
            <a:r>
              <a:rPr lang="en-US" dirty="0"/>
              <a:t>is not mocked:</a:t>
            </a:r>
          </a:p>
          <a:p>
            <a:pPr hangingPunct="0"/>
            <a:r>
              <a:rPr lang="en-US" dirty="0"/>
              <a:t>A.	God is not mocked!  The Greek word for mock literally means sneer, turn up your nose </a:t>
            </a:r>
          </a:p>
          <a:p>
            <a:pPr hangingPunct="0"/>
            <a:r>
              <a:rPr lang="en-US" dirty="0"/>
              <a:t>at, deride.  It is used here in the sense that man thinks he can outfox God.  </a:t>
            </a:r>
          </a:p>
          <a:p>
            <a:pPr hangingPunct="0"/>
            <a:r>
              <a:rPr lang="en-US" dirty="0"/>
              <a:t>B.	The deception is that Paul warns is thinking that you can live the life of the wicked and </a:t>
            </a:r>
          </a:p>
          <a:p>
            <a:pPr hangingPunct="0"/>
            <a:r>
              <a:rPr lang="en-US" dirty="0"/>
              <a:t>die the death of the righteous. </a:t>
            </a:r>
          </a:p>
          <a:p>
            <a:pPr hangingPunct="0"/>
            <a:endParaRPr lang="en-US" dirty="0"/>
          </a:p>
          <a:p>
            <a:pPr hangingPunct="0"/>
            <a:r>
              <a:rPr lang="en-US" dirty="0"/>
              <a:t>God is not unrighteous to forget…it would be unrighteous for one to forget your work and labor that you have shown toward them.  </a:t>
            </a:r>
            <a:r>
              <a:rPr lang="en-US" dirty="0" smtClean="0"/>
              <a:t>This goes back to Num. 23:19. </a:t>
            </a:r>
          </a:p>
          <a:p>
            <a:pPr hangingPunct="0"/>
            <a:endParaRPr lang="en-US" dirty="0" smtClean="0"/>
          </a:p>
          <a:p>
            <a:pPr hangingPunct="0"/>
            <a:r>
              <a:rPr lang="en-US" dirty="0" smtClean="0"/>
              <a:t>Did God forget Boaz and his kindness to Ruth (2:15)?</a:t>
            </a:r>
            <a:r>
              <a:rPr lang="en-US" baseline="0" dirty="0" smtClean="0"/>
              <a:t> Would God forget the kindness of those in the land of </a:t>
            </a:r>
            <a:r>
              <a:rPr lang="en-US" baseline="0" dirty="0" err="1" smtClean="0"/>
              <a:t>Tema</a:t>
            </a:r>
            <a:r>
              <a:rPr lang="en-US" baseline="0" dirty="0" smtClean="0"/>
              <a:t>, “O inhabitants of the land of </a:t>
            </a:r>
            <a:r>
              <a:rPr lang="en-US" baseline="0" dirty="0" err="1" smtClean="0"/>
              <a:t>Tema</a:t>
            </a:r>
            <a:r>
              <a:rPr lang="en-US" baseline="0" dirty="0" smtClean="0"/>
              <a:t>, Bring water to him who is thirsty; With their bread they met him who fled” (Is. 21:14). The very teaching of the good Samaritan shows that God takes notice of your work and labor of love. Others may not. Others may forget the very kind gestures or deeds you have done, but God will not. </a:t>
            </a:r>
            <a:endParaRPr lang="en-US" dirty="0" smtClean="0"/>
          </a:p>
          <a:p>
            <a:pPr hangingPunct="0"/>
            <a:r>
              <a:rPr lang="en-US" dirty="0" smtClean="0"/>
              <a:t>We </a:t>
            </a:r>
            <a:r>
              <a:rPr lang="en-US" dirty="0"/>
              <a:t>need to remember that God remembers and that can be a double edged sword. While people may use us, and have little esteem for the work we do, God will not forget</a:t>
            </a:r>
            <a:r>
              <a:rPr lang="en-US" dirty="0" smtClean="0"/>
              <a:t>. But if you are not in Christ, He</a:t>
            </a:r>
            <a:r>
              <a:rPr lang="en-US" baseline="0" dirty="0" smtClean="0"/>
              <a:t> will not even recognize you (Matt. 7:21-23).</a:t>
            </a:r>
            <a:endParaRPr lang="en-US" dirty="0"/>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6</a:t>
            </a:fld>
            <a:endParaRPr lang="en-US"/>
          </a:p>
        </p:txBody>
      </p:sp>
    </p:spTree>
    <p:extLst>
      <p:ext uri="{BB962C8B-B14F-4D97-AF65-F5344CB8AC3E}">
        <p14:creationId xmlns:p14="http://schemas.microsoft.com/office/powerpoint/2010/main" val="391928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 1:20,</a:t>
            </a:r>
            <a:r>
              <a:rPr lang="en-US" baseline="0" dirty="0" smtClean="0"/>
              <a:t> </a:t>
            </a:r>
            <a:r>
              <a:rPr lang="en-US" dirty="0" smtClean="0"/>
              <a:t>The implication of the supernatural is flows</a:t>
            </a:r>
            <a:r>
              <a:rPr lang="en-US" baseline="0" dirty="0" smtClean="0"/>
              <a:t> from the natural. The implication of a Creator comes from the creation.</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11</a:t>
            </a:fld>
            <a:endParaRPr lang="en-US"/>
          </a:p>
        </p:txBody>
      </p:sp>
    </p:spTree>
    <p:extLst>
      <p:ext uri="{BB962C8B-B14F-4D97-AF65-F5344CB8AC3E}">
        <p14:creationId xmlns:p14="http://schemas.microsoft.com/office/powerpoint/2010/main" val="369134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 “closed system.” A closed system is a system, a universe and its environment, sphere or such that has no input of new energy from without. Yet the law of decay is also present. It is often referred to as entropy. Yet I like how a student defined it in simple practical terms, </a:t>
            </a:r>
          </a:p>
          <a:p>
            <a:endParaRPr lang="en-US" baseline="0" dirty="0" smtClean="0"/>
          </a:p>
          <a:p>
            <a:r>
              <a:rPr lang="en-US" baseline="0" dirty="0" smtClean="0"/>
              <a:t>“</a:t>
            </a:r>
            <a:r>
              <a:rPr lang="en-US" dirty="0" smtClean="0"/>
              <a:t>The second law is based on human experience.  It doesn’t come from complicated theory and equations.  So, think of these experiences that you have had:  A rock will fall if you lift it up and then let go.  Hot frying pans cool down when taken off the stove.  Iron rusts (oxidizes) in the air.  Air in a high-pressure tire shoots out from even a small hole in its side to the lower pressure atmosphere.  Ice cubes melt in a warm room.  </a:t>
            </a:r>
          </a:p>
          <a:p>
            <a:r>
              <a:rPr lang="en-US" dirty="0" smtClean="0"/>
              <a:t>What’s happening in each of those processes? Energy of some kind is changing from being localized ("concentrated" in the rock or the pan, etc.) to becoming more spread out” (http://entropysite.oxy.edu/students_approach.html)</a:t>
            </a:r>
          </a:p>
        </p:txBody>
      </p:sp>
      <p:sp>
        <p:nvSpPr>
          <p:cNvPr id="4" name="Slide Number Placeholder 3"/>
          <p:cNvSpPr>
            <a:spLocks noGrp="1"/>
          </p:cNvSpPr>
          <p:nvPr>
            <p:ph type="sldNum" sz="quarter" idx="10"/>
          </p:nvPr>
        </p:nvSpPr>
        <p:spPr/>
        <p:txBody>
          <a:bodyPr/>
          <a:lstStyle/>
          <a:p>
            <a:fld id="{0CD58673-CE96-4F9A-AC0E-2A6542C5506D}" type="slidenum">
              <a:rPr lang="en-US" smtClean="0"/>
              <a:t>13</a:t>
            </a:fld>
            <a:endParaRPr lang="en-US"/>
          </a:p>
        </p:txBody>
      </p:sp>
    </p:spTree>
    <p:extLst>
      <p:ext uri="{BB962C8B-B14F-4D97-AF65-F5344CB8AC3E}">
        <p14:creationId xmlns:p14="http://schemas.microsoft.com/office/powerpoint/2010/main" val="164203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creator of nature is not subject to nature.</a:t>
            </a:r>
            <a:endParaRPr lang="en-US" dirty="0"/>
          </a:p>
        </p:txBody>
      </p:sp>
      <p:sp>
        <p:nvSpPr>
          <p:cNvPr id="4" name="Slide Number Placeholder 3"/>
          <p:cNvSpPr>
            <a:spLocks noGrp="1"/>
          </p:cNvSpPr>
          <p:nvPr>
            <p:ph type="sldNum" sz="quarter" idx="10"/>
          </p:nvPr>
        </p:nvSpPr>
        <p:spPr/>
        <p:txBody>
          <a:bodyPr/>
          <a:lstStyle/>
          <a:p>
            <a:fld id="{0CD58673-CE96-4F9A-AC0E-2A6542C5506D}" type="slidenum">
              <a:rPr lang="en-US" smtClean="0"/>
              <a:t>20</a:t>
            </a:fld>
            <a:endParaRPr lang="en-US"/>
          </a:p>
        </p:txBody>
      </p:sp>
    </p:spTree>
    <p:extLst>
      <p:ext uri="{BB962C8B-B14F-4D97-AF65-F5344CB8AC3E}">
        <p14:creationId xmlns:p14="http://schemas.microsoft.com/office/powerpoint/2010/main" val="40351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D74C-0662-4954-9A01-A5624C39CF04}"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4AEA3-BC09-43EB-BAE6-61083EF7B84B}"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BC558-F850-478B-B5CA-BD870A70D636}"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1" descr="Copia de 12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
        <p:nvSpPr>
          <p:cNvPr id="8" name="WordArt 78"/>
          <p:cNvSpPr>
            <a:spLocks noChangeArrowheads="1" noChangeShapeType="1" noTextEdit="1"/>
          </p:cNvSpPr>
          <p:nvPr/>
        </p:nvSpPr>
        <p:spPr bwMode="auto">
          <a:xfrm>
            <a:off x="1785938" y="3643313"/>
            <a:ext cx="5214937" cy="433387"/>
          </a:xfrm>
          <a:prstGeom prst="rect">
            <a:avLst/>
          </a:prstGeom>
        </p:spPr>
        <p:txBody>
          <a:bodyPr wrap="none" fromWordArt="1">
            <a:prstTxWarp prst="textPlain">
              <a:avLst>
                <a:gd name="adj" fmla="val 50000"/>
              </a:avLst>
            </a:prstTxWarp>
          </a:bodyPr>
          <a:lstStyle/>
          <a:p>
            <a:pPr algn="ctr"/>
            <a:r>
              <a:rPr lang="es-ES" sz="3600" kern="10" dirty="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latin typeface="Gill Sans MT Condensed"/>
              </a:rPr>
              <a:t>Presentación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FFBF-F8BE-4796-83A8-180D432CA733}"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3926ED6-90C8-41A0-BC48-F2CDE96162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B7C74-552C-4E93-A13C-F16FC0C073D2}"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3CDDA-8380-428A-BC43-43D7FADF0B97}"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E2F92-1DCE-4C19-8758-3555C6CCAFB8}"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C2FFA-12F5-4519-A2A9-9B8BF5A7908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D5E63-20FF-474C-A2F9-6AF4074C938B}"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3013-76B5-4D4D-B368-D2F6FCA7638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204E7-1FEE-46EA-BF56-7A87F216F1FA}"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26ED6-90C8-41A0-BC48-F2CDE96162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2" descr="Imagen1"/>
          <p:cNvPicPr>
            <a:picLocks noChangeAspect="1" noChangeArrowheads="1"/>
          </p:cNvPicPr>
          <p:nvPr/>
        </p:nvPicPr>
        <p:blipFill>
          <a:blip r:embed="rId13">
            <a:lum contrast="6000"/>
          </a:blip>
          <a:srcRect/>
          <a:stretch>
            <a:fillRect/>
          </a:stretch>
        </p:blipFill>
        <p:spPr bwMode="auto">
          <a:xfrm>
            <a:off x="0" y="0"/>
            <a:ext cx="9144000" cy="6858000"/>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26ED6-90C8-41A0-BC48-F2CDE96162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722313" y="28194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8000" dirty="0" smtClean="0">
                <a:effectLst>
                  <a:glow rad="139700">
                    <a:schemeClr val="accent4">
                      <a:satMod val="175000"/>
                      <a:alpha val="40000"/>
                    </a:schemeClr>
                  </a:glow>
                </a:effectLst>
              </a:rPr>
              <a:t>“God Is”</a:t>
            </a:r>
            <a:endParaRPr lang="en-US" sz="8000" dirty="0">
              <a:effectLst>
                <a:glow rad="139700">
                  <a:schemeClr val="accent4">
                    <a:satMod val="175000"/>
                    <a:alpha val="40000"/>
                  </a:schemeClr>
                </a:glow>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85800"/>
            <a:ext cx="7772400" cy="1143000"/>
          </a:xfrm>
        </p:spPr>
        <p:txBody>
          <a:bodyPr>
            <a:normAutofit fontScale="90000"/>
          </a:bodyPr>
          <a:lstStyle/>
          <a:p>
            <a:pPr algn="l"/>
            <a:r>
              <a:rPr lang="en-US" sz="8000"/>
              <a:t>GOD IS…</a:t>
            </a:r>
          </a:p>
        </p:txBody>
      </p:sp>
      <p:sp>
        <p:nvSpPr>
          <p:cNvPr id="20483" name="Rectangle 3"/>
          <p:cNvSpPr>
            <a:spLocks noGrp="1" noChangeArrowheads="1"/>
          </p:cNvSpPr>
          <p:nvPr>
            <p:ph idx="1"/>
          </p:nvPr>
        </p:nvSpPr>
        <p:spPr>
          <a:xfrm>
            <a:off x="685800" y="2133600"/>
            <a:ext cx="7772400" cy="4114800"/>
          </a:xfrm>
        </p:spPr>
        <p:txBody>
          <a:bodyPr/>
          <a:lstStyle/>
          <a:p>
            <a:pPr algn="ctr">
              <a:buFontTx/>
              <a:buNone/>
            </a:pPr>
            <a:r>
              <a:rPr lang="en-US" sz="6500">
                <a:latin typeface="Tahoma" pitchFamily="34" charset="0"/>
              </a:rPr>
              <a:t>HOW DOES ONE</a:t>
            </a:r>
          </a:p>
          <a:p>
            <a:pPr algn="ctr">
              <a:buFontTx/>
              <a:buNone/>
            </a:pPr>
            <a:r>
              <a:rPr lang="en-US" sz="6500">
                <a:latin typeface="Tahoma" pitchFamily="34" charset="0"/>
              </a:rPr>
              <a:t>KNOW?</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913" y="3352800"/>
            <a:ext cx="2628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6157913" y="3352800"/>
            <a:ext cx="2628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8588" y="381000"/>
            <a:ext cx="18621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381000" y="1752600"/>
            <a:ext cx="2895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2" name="Rectangle 2"/>
          <p:cNvSpPr>
            <a:spLocks noGrp="1" noChangeArrowheads="1"/>
          </p:cNvSpPr>
          <p:nvPr>
            <p:ph type="title"/>
          </p:nvPr>
        </p:nvSpPr>
        <p:spPr>
          <a:xfrm>
            <a:off x="381000" y="685800"/>
            <a:ext cx="7772400" cy="1143000"/>
          </a:xfrm>
        </p:spPr>
        <p:txBody>
          <a:bodyPr>
            <a:normAutofit fontScale="90000"/>
          </a:bodyPr>
          <a:lstStyle/>
          <a:p>
            <a:pPr algn="l"/>
            <a:r>
              <a:rPr lang="en-US" sz="8000"/>
              <a:t>GOD IS…</a:t>
            </a:r>
          </a:p>
        </p:txBody>
      </p:sp>
      <p:sp>
        <p:nvSpPr>
          <p:cNvPr id="40963" name="Rectangle 3"/>
          <p:cNvSpPr>
            <a:spLocks noGrp="1" noChangeArrowheads="1"/>
          </p:cNvSpPr>
          <p:nvPr>
            <p:ph idx="1"/>
          </p:nvPr>
        </p:nvSpPr>
        <p:spPr>
          <a:xfrm>
            <a:off x="685800" y="2057400"/>
            <a:ext cx="7772400" cy="4114800"/>
          </a:xfrm>
        </p:spPr>
        <p:txBody>
          <a:bodyPr/>
          <a:lstStyle/>
          <a:p>
            <a:r>
              <a:rPr lang="en-US" sz="6500" dirty="0">
                <a:solidFill>
                  <a:srgbClr val="FFFF00"/>
                </a:solidFill>
                <a:effectLst>
                  <a:glow rad="139700">
                    <a:schemeClr val="accent2">
                      <a:satMod val="175000"/>
                      <a:alpha val="40000"/>
                    </a:schemeClr>
                  </a:glow>
                  <a:outerShdw blurRad="38100" dist="38100" dir="2700000" algn="tl">
                    <a:srgbClr val="000000">
                      <a:alpha val="43137"/>
                    </a:srgbClr>
                  </a:outerShdw>
                </a:effectLst>
                <a:latin typeface="Tahoma" pitchFamily="34" charset="0"/>
              </a:rPr>
              <a:t>A Matter of Faith?</a:t>
            </a:r>
          </a:p>
          <a:p>
            <a:r>
              <a:rPr lang="en-US" sz="6500" dirty="0">
                <a:solidFill>
                  <a:srgbClr val="FFFF00"/>
                </a:solidFill>
                <a:effectLst>
                  <a:glow rad="139700">
                    <a:schemeClr val="accent2">
                      <a:satMod val="175000"/>
                      <a:alpha val="40000"/>
                    </a:schemeClr>
                  </a:glow>
                  <a:outerShdw blurRad="38100" dist="38100" dir="2700000" algn="tl">
                    <a:srgbClr val="000000">
                      <a:alpha val="43137"/>
                    </a:srgbClr>
                  </a:outerShdw>
                </a:effectLst>
                <a:latin typeface="Tahoma" pitchFamily="34" charset="0"/>
              </a:rPr>
              <a:t>A Matter of Fact?</a:t>
            </a:r>
          </a:p>
        </p:txBody>
      </p:sp>
      <p:sp>
        <p:nvSpPr>
          <p:cNvPr id="2" name="TextBox 1"/>
          <p:cNvSpPr txBox="1"/>
          <p:nvPr/>
        </p:nvSpPr>
        <p:spPr>
          <a:xfrm>
            <a:off x="885092" y="5896708"/>
            <a:ext cx="2890278" cy="461665"/>
          </a:xfrm>
          <a:prstGeom prst="rect">
            <a:avLst/>
          </a:prstGeom>
          <a:noFill/>
        </p:spPr>
        <p:txBody>
          <a:bodyPr wrap="none" rtlCol="0">
            <a:spAutoFit/>
          </a:bodyPr>
          <a:lstStyle/>
          <a:p>
            <a:r>
              <a:rPr lang="en-US" i="1" dirty="0" smtClean="0">
                <a:latin typeface="Segoe UI Semibold" pitchFamily="34" charset="0"/>
              </a:rPr>
              <a:t>Romans 1:20; 10:17</a:t>
            </a:r>
            <a:endParaRPr lang="en-US" i="1" dirty="0">
              <a:latin typeface="Segoe UI Semibold" pitchFamily="34" charset="0"/>
            </a:endParaRPr>
          </a:p>
        </p:txBody>
      </p:sp>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7620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4400" b="1" dirty="0">
                <a:solidFill>
                  <a:schemeClr val="tx2"/>
                </a:solidFill>
                <a:latin typeface="Calligraph421 BT" pitchFamily="66" charset="0"/>
              </a:rPr>
              <a:t>Five </a:t>
            </a:r>
            <a:r>
              <a:rPr lang="en-US" sz="4400" b="1" dirty="0" smtClean="0">
                <a:solidFill>
                  <a:schemeClr val="tx2"/>
                </a:solidFill>
                <a:latin typeface="Calligraph421 BT" pitchFamily="66" charset="0"/>
              </a:rPr>
              <a:t>Manifestations</a:t>
            </a:r>
            <a:br>
              <a:rPr lang="en-US" sz="4400" b="1" dirty="0" smtClean="0">
                <a:solidFill>
                  <a:schemeClr val="tx2"/>
                </a:solidFill>
                <a:latin typeface="Calligraph421 BT" pitchFamily="66" charset="0"/>
              </a:rPr>
            </a:br>
            <a:r>
              <a:rPr lang="en-US" sz="4400" b="1" dirty="0" smtClean="0">
                <a:solidFill>
                  <a:schemeClr val="tx2"/>
                </a:solidFill>
                <a:latin typeface="Calligraph421 BT" pitchFamily="66" charset="0"/>
              </a:rPr>
              <a:t>of </a:t>
            </a:r>
            <a:r>
              <a:rPr lang="en-US" sz="4400" b="1" dirty="0">
                <a:solidFill>
                  <a:schemeClr val="tx2"/>
                </a:solidFill>
                <a:latin typeface="Calligraph421 BT" pitchFamily="66" charset="0"/>
              </a:rPr>
              <a:t>Knowable Truth</a:t>
            </a:r>
            <a:r>
              <a:rPr lang="en-US" sz="4400" b="1" dirty="0">
                <a:solidFill>
                  <a:schemeClr val="tx2"/>
                </a:solidFill>
              </a:rPr>
              <a:t> </a:t>
            </a:r>
            <a:br>
              <a:rPr lang="en-US" sz="4400" b="1" dirty="0">
                <a:solidFill>
                  <a:schemeClr val="tx2"/>
                </a:solidFill>
              </a:rPr>
            </a:br>
            <a:r>
              <a:rPr lang="en-US" sz="3200" b="1" dirty="0">
                <a:solidFill>
                  <a:schemeClr val="tx2"/>
                </a:solidFill>
              </a:rPr>
              <a:t>Herbert Spencer </a:t>
            </a:r>
            <a:r>
              <a:rPr lang="en-US" sz="3200" b="1" dirty="0" smtClean="0">
                <a:solidFill>
                  <a:schemeClr val="tx2"/>
                </a:solidFill>
              </a:rPr>
              <a:t>(</a:t>
            </a:r>
            <a:r>
              <a:rPr lang="en-US" sz="3200" b="1" dirty="0">
                <a:solidFill>
                  <a:schemeClr val="tx2"/>
                </a:solidFill>
              </a:rPr>
              <a:t>1820-1903)</a:t>
            </a:r>
          </a:p>
        </p:txBody>
      </p:sp>
      <p:sp>
        <p:nvSpPr>
          <p:cNvPr id="27651" name="Rectangle 3"/>
          <p:cNvSpPr>
            <a:spLocks noChangeArrowheads="1"/>
          </p:cNvSpPr>
          <p:nvPr/>
        </p:nvSpPr>
        <p:spPr bwMode="auto">
          <a:xfrm>
            <a:off x="6248400" y="2403475"/>
            <a:ext cx="25908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Clr>
                <a:schemeClr val="accent2"/>
              </a:buClr>
              <a:buSzPct val="110000"/>
              <a:buFont typeface="Wingdings" pitchFamily="2" charset="2"/>
              <a:buAutoNum type="arabicPeriod"/>
            </a:pPr>
            <a:r>
              <a:rPr lang="en-US" sz="4000" dirty="0">
                <a:solidFill>
                  <a:srgbClr val="FFFFFF"/>
                </a:solidFill>
                <a:latin typeface="Arial" charset="0"/>
              </a:rPr>
              <a:t>Time </a:t>
            </a:r>
          </a:p>
          <a:p>
            <a:pPr marL="609600" indent="-609600">
              <a:spcBef>
                <a:spcPct val="20000"/>
              </a:spcBef>
              <a:buClr>
                <a:schemeClr val="accent2"/>
              </a:buClr>
              <a:buSzPct val="110000"/>
              <a:buFont typeface="Wingdings" pitchFamily="2" charset="2"/>
              <a:buAutoNum type="arabicPeriod"/>
            </a:pPr>
            <a:r>
              <a:rPr lang="en-US" sz="4000" dirty="0">
                <a:solidFill>
                  <a:srgbClr val="FFFFFF"/>
                </a:solidFill>
                <a:latin typeface="Arial" charset="0"/>
              </a:rPr>
              <a:t>Force</a:t>
            </a:r>
          </a:p>
          <a:p>
            <a:pPr marL="609600" indent="-609600">
              <a:spcBef>
                <a:spcPct val="20000"/>
              </a:spcBef>
              <a:buClr>
                <a:schemeClr val="accent2"/>
              </a:buClr>
              <a:buSzPct val="110000"/>
              <a:buFont typeface="Wingdings" pitchFamily="2" charset="2"/>
              <a:buAutoNum type="arabicPeriod"/>
            </a:pPr>
            <a:r>
              <a:rPr lang="en-US" sz="4000" dirty="0">
                <a:solidFill>
                  <a:srgbClr val="FFFFFF"/>
                </a:solidFill>
                <a:latin typeface="Arial" charset="0"/>
              </a:rPr>
              <a:t>Action</a:t>
            </a:r>
          </a:p>
          <a:p>
            <a:pPr marL="609600" indent="-609600">
              <a:spcBef>
                <a:spcPct val="20000"/>
              </a:spcBef>
              <a:buClr>
                <a:schemeClr val="accent2"/>
              </a:buClr>
              <a:buSzPct val="110000"/>
              <a:buFont typeface="Wingdings" pitchFamily="2" charset="2"/>
              <a:buAutoNum type="arabicPeriod"/>
            </a:pPr>
            <a:r>
              <a:rPr lang="en-US" sz="4000" dirty="0">
                <a:solidFill>
                  <a:srgbClr val="FFFFFF"/>
                </a:solidFill>
                <a:latin typeface="Arial" charset="0"/>
              </a:rPr>
              <a:t>Space</a:t>
            </a:r>
          </a:p>
          <a:p>
            <a:pPr marL="609600" indent="-609600">
              <a:spcBef>
                <a:spcPct val="20000"/>
              </a:spcBef>
              <a:buClr>
                <a:schemeClr val="accent2"/>
              </a:buClr>
              <a:buSzPct val="110000"/>
              <a:buFont typeface="Wingdings" pitchFamily="2" charset="2"/>
              <a:buAutoNum type="arabicPeriod"/>
            </a:pPr>
            <a:r>
              <a:rPr lang="en-US" sz="4000" dirty="0">
                <a:solidFill>
                  <a:srgbClr val="FFFFFF"/>
                </a:solidFill>
                <a:latin typeface="Arial" charset="0"/>
              </a:rPr>
              <a:t>Matter</a:t>
            </a:r>
          </a:p>
        </p:txBody>
      </p:sp>
      <p:sp>
        <p:nvSpPr>
          <p:cNvPr id="27652" name="Text Box 4"/>
          <p:cNvSpPr txBox="1">
            <a:spLocks noChangeArrowheads="1"/>
          </p:cNvSpPr>
          <p:nvPr/>
        </p:nvSpPr>
        <p:spPr bwMode="auto">
          <a:xfrm>
            <a:off x="533400" y="3505200"/>
            <a:ext cx="4953000" cy="2466975"/>
          </a:xfrm>
          <a:prstGeom prst="rect">
            <a:avLst/>
          </a:prstGeom>
          <a:noFill/>
          <a:ln w="5715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800" b="1">
                <a:effectLst>
                  <a:outerShdw blurRad="38100" dist="38100" dir="2700000" algn="tl">
                    <a:srgbClr val="000000"/>
                  </a:outerShdw>
                </a:effectLst>
                <a:latin typeface="Calligraph421 BT" pitchFamily="66" charset="0"/>
              </a:rPr>
              <a:t>“In the Beginning</a:t>
            </a:r>
          </a:p>
          <a:p>
            <a:pPr algn="ctr"/>
            <a:r>
              <a:rPr lang="en-US" sz="3800" b="1">
                <a:effectLst>
                  <a:outerShdw blurRad="38100" dist="38100" dir="2700000" algn="tl">
                    <a:srgbClr val="000000"/>
                  </a:outerShdw>
                </a:effectLst>
                <a:latin typeface="Calligraph421 BT" pitchFamily="66" charset="0"/>
              </a:rPr>
              <a:t>God Created</a:t>
            </a:r>
          </a:p>
          <a:p>
            <a:pPr algn="ctr"/>
            <a:r>
              <a:rPr lang="en-US" sz="3800" b="1">
                <a:effectLst>
                  <a:outerShdw blurRad="38100" dist="38100" dir="2700000" algn="tl">
                    <a:srgbClr val="000000"/>
                  </a:outerShdw>
                </a:effectLst>
                <a:latin typeface="Calligraph421 BT" pitchFamily="66" charset="0"/>
              </a:rPr>
              <a:t>The Heavens and</a:t>
            </a:r>
          </a:p>
          <a:p>
            <a:pPr algn="ctr"/>
            <a:r>
              <a:rPr lang="en-US" sz="3800" b="1">
                <a:effectLst>
                  <a:outerShdw blurRad="38100" dist="38100" dir="2700000" algn="tl">
                    <a:srgbClr val="000000"/>
                  </a:outerShdw>
                </a:effectLst>
                <a:latin typeface="Calligraph421 BT" pitchFamily="66" charset="0"/>
              </a:rPr>
              <a:t>The Earth” </a:t>
            </a:r>
          </a:p>
        </p:txBody>
      </p:sp>
      <p:sp>
        <p:nvSpPr>
          <p:cNvPr id="27653" name="Text Box 5"/>
          <p:cNvSpPr txBox="1">
            <a:spLocks noChangeArrowheads="1"/>
          </p:cNvSpPr>
          <p:nvPr/>
        </p:nvSpPr>
        <p:spPr bwMode="auto">
          <a:xfrm>
            <a:off x="2514600" y="3200400"/>
            <a:ext cx="46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a:solidFill>
                  <a:srgbClr val="FFFF00"/>
                </a:solidFill>
                <a:effectLst>
                  <a:outerShdw blurRad="38100" dist="38100" dir="2700000" algn="tl">
                    <a:srgbClr val="000000"/>
                  </a:outerShdw>
                </a:effectLst>
              </a:rPr>
              <a:t>1</a:t>
            </a:r>
          </a:p>
        </p:txBody>
      </p:sp>
      <p:sp>
        <p:nvSpPr>
          <p:cNvPr id="27654" name="Text Box 6"/>
          <p:cNvSpPr txBox="1">
            <a:spLocks noChangeArrowheads="1"/>
          </p:cNvSpPr>
          <p:nvPr/>
        </p:nvSpPr>
        <p:spPr bwMode="auto">
          <a:xfrm>
            <a:off x="1143000" y="3810000"/>
            <a:ext cx="46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a:solidFill>
                  <a:srgbClr val="FFFF00"/>
                </a:solidFill>
                <a:effectLst>
                  <a:outerShdw blurRad="38100" dist="38100" dir="2700000" algn="tl">
                    <a:srgbClr val="000000"/>
                  </a:outerShdw>
                </a:effectLst>
              </a:rPr>
              <a:t>2</a:t>
            </a:r>
          </a:p>
        </p:txBody>
      </p:sp>
      <p:sp>
        <p:nvSpPr>
          <p:cNvPr id="27655" name="Text Box 7"/>
          <p:cNvSpPr txBox="1">
            <a:spLocks noChangeArrowheads="1"/>
          </p:cNvSpPr>
          <p:nvPr/>
        </p:nvSpPr>
        <p:spPr bwMode="auto">
          <a:xfrm>
            <a:off x="2438400" y="3886200"/>
            <a:ext cx="46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a:solidFill>
                  <a:srgbClr val="FFFF00"/>
                </a:solidFill>
                <a:effectLst>
                  <a:outerShdw blurRad="38100" dist="38100" dir="2700000" algn="tl">
                    <a:srgbClr val="000000"/>
                  </a:outerShdw>
                </a:effectLst>
              </a:rPr>
              <a:t>3</a:t>
            </a:r>
          </a:p>
        </p:txBody>
      </p:sp>
      <p:sp>
        <p:nvSpPr>
          <p:cNvPr id="27656" name="Text Box 8"/>
          <p:cNvSpPr txBox="1">
            <a:spLocks noChangeArrowheads="1"/>
          </p:cNvSpPr>
          <p:nvPr/>
        </p:nvSpPr>
        <p:spPr bwMode="auto">
          <a:xfrm>
            <a:off x="1752600" y="4495800"/>
            <a:ext cx="46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a:solidFill>
                  <a:srgbClr val="FFFF00"/>
                </a:solidFill>
                <a:effectLst>
                  <a:outerShdw blurRad="38100" dist="38100" dir="2700000" algn="tl">
                    <a:srgbClr val="000000"/>
                  </a:outerShdw>
                </a:effectLst>
              </a:rPr>
              <a:t>4</a:t>
            </a:r>
          </a:p>
        </p:txBody>
      </p:sp>
      <p:sp>
        <p:nvSpPr>
          <p:cNvPr id="27657" name="Text Box 9"/>
          <p:cNvSpPr txBox="1">
            <a:spLocks noChangeArrowheads="1"/>
          </p:cNvSpPr>
          <p:nvPr/>
        </p:nvSpPr>
        <p:spPr bwMode="auto">
          <a:xfrm>
            <a:off x="2438400" y="5029200"/>
            <a:ext cx="46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a:solidFill>
                  <a:srgbClr val="FFFF00"/>
                </a:solidFill>
                <a:effectLst>
                  <a:outerShdw blurRad="38100" dist="38100" dir="2700000" algn="tl">
                    <a:srgbClr val="000000"/>
                  </a:outerShdw>
                </a:effectLst>
              </a:rPr>
              <a:t>5</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blinds(horizontal)">
                                      <p:cBhvr>
                                        <p:cTn id="13" dur="500"/>
                                        <p:tgtEl>
                                          <p:spTgt spid="27653"/>
                                        </p:tgtEl>
                                      </p:cBhvr>
                                    </p:animEffect>
                                  </p:childTnLst>
                                </p:cTn>
                              </p:par>
                              <p:par>
                                <p:cTn id="14" presetID="16" presetClass="emph" presetSubtype="0" fill="hold" grpId="0" nodeType="withEffect">
                                  <p:stCondLst>
                                    <p:cond delay="0"/>
                                  </p:stCondLst>
                                  <p:iterate type="lt">
                                    <p:tmPct val="4000"/>
                                  </p:iterate>
                                  <p:childTnLst>
                                    <p:set>
                                      <p:cBhvr override="childStyle">
                                        <p:cTn id="15" dur="500" fill="hold"/>
                                        <p:tgtEl>
                                          <p:spTgt spid="27651">
                                            <p:txEl>
                                              <p:pRg st="0" end="0"/>
                                            </p:txEl>
                                          </p:spTgt>
                                        </p:tgtEl>
                                        <p:attrNameLst>
                                          <p:attrName>style.color</p:attrName>
                                        </p:attrNameLst>
                                      </p:cBhvr>
                                      <p:to>
                                        <p:clrVal>
                                          <a:srgbClr val="FFFF00"/>
                                        </p:clrVal>
                                      </p:to>
                                    </p:set>
                                    <p:set>
                                      <p:cBhvr>
                                        <p:cTn id="16" dur="500" fill="hold"/>
                                        <p:tgtEl>
                                          <p:spTgt spid="27651">
                                            <p:txEl>
                                              <p:pRg st="0" end="0"/>
                                            </p:txEl>
                                          </p:spTgt>
                                        </p:tgtEl>
                                        <p:attrNameLst>
                                          <p:attrName>fillcolor</p:attrName>
                                        </p:attrNameLst>
                                      </p:cBhvr>
                                      <p:to>
                                        <p:clrVal>
                                          <a:srgbClr val="FFFF00"/>
                                        </p:clrVal>
                                      </p:to>
                                    </p:set>
                                    <p:set>
                                      <p:cBhvr>
                                        <p:cTn id="17" dur="500" fill="hold"/>
                                        <p:tgtEl>
                                          <p:spTgt spid="27651">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blinds(horizontal)">
                                      <p:cBhvr>
                                        <p:cTn id="22" dur="500"/>
                                        <p:tgtEl>
                                          <p:spTgt spid="27654"/>
                                        </p:tgtEl>
                                      </p:cBhvr>
                                    </p:animEffect>
                                  </p:childTnLst>
                                </p:cTn>
                              </p:par>
                              <p:par>
                                <p:cTn id="23" presetID="16" presetClass="emph" presetSubtype="0" fill="hold" grpId="0" nodeType="withEffect">
                                  <p:stCondLst>
                                    <p:cond delay="0"/>
                                  </p:stCondLst>
                                  <p:iterate type="lt">
                                    <p:tmPct val="4000"/>
                                  </p:iterate>
                                  <p:childTnLst>
                                    <p:set>
                                      <p:cBhvr override="childStyle">
                                        <p:cTn id="24" dur="500" fill="hold"/>
                                        <p:tgtEl>
                                          <p:spTgt spid="27651">
                                            <p:txEl>
                                              <p:pRg st="1" end="1"/>
                                            </p:txEl>
                                          </p:spTgt>
                                        </p:tgtEl>
                                        <p:attrNameLst>
                                          <p:attrName>style.color</p:attrName>
                                        </p:attrNameLst>
                                      </p:cBhvr>
                                      <p:to>
                                        <p:clrVal>
                                          <a:srgbClr val="FFFF00"/>
                                        </p:clrVal>
                                      </p:to>
                                    </p:set>
                                    <p:set>
                                      <p:cBhvr>
                                        <p:cTn id="25" dur="500" fill="hold"/>
                                        <p:tgtEl>
                                          <p:spTgt spid="27651">
                                            <p:txEl>
                                              <p:pRg st="1" end="1"/>
                                            </p:txEl>
                                          </p:spTgt>
                                        </p:tgtEl>
                                        <p:attrNameLst>
                                          <p:attrName>fillcolor</p:attrName>
                                        </p:attrNameLst>
                                      </p:cBhvr>
                                      <p:to>
                                        <p:clrVal>
                                          <a:srgbClr val="FFFF00"/>
                                        </p:clrVal>
                                      </p:to>
                                    </p:set>
                                    <p:set>
                                      <p:cBhvr>
                                        <p:cTn id="26" dur="500" fill="hold"/>
                                        <p:tgtEl>
                                          <p:spTgt spid="27651">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7655"/>
                                        </p:tgtEl>
                                        <p:attrNameLst>
                                          <p:attrName>style.visibility</p:attrName>
                                        </p:attrNameLst>
                                      </p:cBhvr>
                                      <p:to>
                                        <p:strVal val="visible"/>
                                      </p:to>
                                    </p:set>
                                    <p:animEffect transition="in" filter="blinds(horizontal)">
                                      <p:cBhvr>
                                        <p:cTn id="31" dur="500"/>
                                        <p:tgtEl>
                                          <p:spTgt spid="27655"/>
                                        </p:tgtEl>
                                      </p:cBhvr>
                                    </p:animEffect>
                                  </p:childTnLst>
                                </p:cTn>
                              </p:par>
                            </p:childTnLst>
                          </p:cTn>
                        </p:par>
                        <p:par>
                          <p:cTn id="32" fill="hold">
                            <p:stCondLst>
                              <p:cond delay="500"/>
                            </p:stCondLst>
                            <p:childTnLst>
                              <p:par>
                                <p:cTn id="33" presetID="16" presetClass="emph" presetSubtype="0" fill="hold" grpId="0" nodeType="afterEffect">
                                  <p:stCondLst>
                                    <p:cond delay="0"/>
                                  </p:stCondLst>
                                  <p:iterate type="lt">
                                    <p:tmPct val="4000"/>
                                  </p:iterate>
                                  <p:childTnLst>
                                    <p:set>
                                      <p:cBhvr override="childStyle">
                                        <p:cTn id="34" dur="500" fill="hold"/>
                                        <p:tgtEl>
                                          <p:spTgt spid="27651">
                                            <p:txEl>
                                              <p:pRg st="2" end="2"/>
                                            </p:txEl>
                                          </p:spTgt>
                                        </p:tgtEl>
                                        <p:attrNameLst>
                                          <p:attrName>style.color</p:attrName>
                                        </p:attrNameLst>
                                      </p:cBhvr>
                                      <p:to>
                                        <p:clrVal>
                                          <a:srgbClr val="FFFF00"/>
                                        </p:clrVal>
                                      </p:to>
                                    </p:set>
                                    <p:set>
                                      <p:cBhvr>
                                        <p:cTn id="35" dur="500" fill="hold"/>
                                        <p:tgtEl>
                                          <p:spTgt spid="27651">
                                            <p:txEl>
                                              <p:pRg st="2" end="2"/>
                                            </p:txEl>
                                          </p:spTgt>
                                        </p:tgtEl>
                                        <p:attrNameLst>
                                          <p:attrName>fillcolor</p:attrName>
                                        </p:attrNameLst>
                                      </p:cBhvr>
                                      <p:to>
                                        <p:clrVal>
                                          <a:srgbClr val="FFFF00"/>
                                        </p:clrVal>
                                      </p:to>
                                    </p:set>
                                    <p:set>
                                      <p:cBhvr>
                                        <p:cTn id="36" dur="500" fill="hold"/>
                                        <p:tgtEl>
                                          <p:spTgt spid="27651">
                                            <p:txEl>
                                              <p:pRg st="2" end="2"/>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7656"/>
                                        </p:tgtEl>
                                        <p:attrNameLst>
                                          <p:attrName>style.visibility</p:attrName>
                                        </p:attrNameLst>
                                      </p:cBhvr>
                                      <p:to>
                                        <p:strVal val="visible"/>
                                      </p:to>
                                    </p:set>
                                    <p:animEffect transition="in" filter="blinds(horizontal)">
                                      <p:cBhvr>
                                        <p:cTn id="41" dur="500"/>
                                        <p:tgtEl>
                                          <p:spTgt spid="27656"/>
                                        </p:tgtEl>
                                      </p:cBhvr>
                                    </p:animEffect>
                                  </p:childTnLst>
                                </p:cTn>
                              </p:par>
                              <p:par>
                                <p:cTn id="42" presetID="16" presetClass="emph" presetSubtype="0" fill="hold" grpId="0" nodeType="withEffect">
                                  <p:stCondLst>
                                    <p:cond delay="0"/>
                                  </p:stCondLst>
                                  <p:iterate type="lt">
                                    <p:tmPct val="4000"/>
                                  </p:iterate>
                                  <p:childTnLst>
                                    <p:set>
                                      <p:cBhvr override="childStyle">
                                        <p:cTn id="43" dur="500" fill="hold"/>
                                        <p:tgtEl>
                                          <p:spTgt spid="27651">
                                            <p:txEl>
                                              <p:pRg st="3" end="3"/>
                                            </p:txEl>
                                          </p:spTgt>
                                        </p:tgtEl>
                                        <p:attrNameLst>
                                          <p:attrName>style.color</p:attrName>
                                        </p:attrNameLst>
                                      </p:cBhvr>
                                      <p:to>
                                        <p:clrVal>
                                          <a:srgbClr val="FFFF00"/>
                                        </p:clrVal>
                                      </p:to>
                                    </p:set>
                                    <p:set>
                                      <p:cBhvr>
                                        <p:cTn id="44" dur="500" fill="hold"/>
                                        <p:tgtEl>
                                          <p:spTgt spid="27651">
                                            <p:txEl>
                                              <p:pRg st="3" end="3"/>
                                            </p:txEl>
                                          </p:spTgt>
                                        </p:tgtEl>
                                        <p:attrNameLst>
                                          <p:attrName>fillcolor</p:attrName>
                                        </p:attrNameLst>
                                      </p:cBhvr>
                                      <p:to>
                                        <p:clrVal>
                                          <a:srgbClr val="FFFF00"/>
                                        </p:clrVal>
                                      </p:to>
                                    </p:set>
                                    <p:set>
                                      <p:cBhvr>
                                        <p:cTn id="45" dur="500" fill="hold"/>
                                        <p:tgtEl>
                                          <p:spTgt spid="27651">
                                            <p:txEl>
                                              <p:pRg st="3" end="3"/>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7657"/>
                                        </p:tgtEl>
                                        <p:attrNameLst>
                                          <p:attrName>style.visibility</p:attrName>
                                        </p:attrNameLst>
                                      </p:cBhvr>
                                      <p:to>
                                        <p:strVal val="visible"/>
                                      </p:to>
                                    </p:set>
                                    <p:animEffect transition="in" filter="blinds(horizontal)">
                                      <p:cBhvr>
                                        <p:cTn id="50" dur="500"/>
                                        <p:tgtEl>
                                          <p:spTgt spid="27657"/>
                                        </p:tgtEl>
                                      </p:cBhvr>
                                    </p:animEffect>
                                  </p:childTnLst>
                                </p:cTn>
                              </p:par>
                            </p:childTnLst>
                          </p:cTn>
                        </p:par>
                        <p:par>
                          <p:cTn id="51" fill="hold">
                            <p:stCondLst>
                              <p:cond delay="500"/>
                            </p:stCondLst>
                            <p:childTnLst>
                              <p:par>
                                <p:cTn id="52" presetID="16" presetClass="emph" presetSubtype="0" fill="hold" grpId="0" nodeType="afterEffect">
                                  <p:stCondLst>
                                    <p:cond delay="0"/>
                                  </p:stCondLst>
                                  <p:iterate type="lt">
                                    <p:tmPct val="4000"/>
                                  </p:iterate>
                                  <p:childTnLst>
                                    <p:set>
                                      <p:cBhvr override="childStyle">
                                        <p:cTn id="53" dur="500" fill="hold"/>
                                        <p:tgtEl>
                                          <p:spTgt spid="27651">
                                            <p:txEl>
                                              <p:pRg st="4" end="4"/>
                                            </p:txEl>
                                          </p:spTgt>
                                        </p:tgtEl>
                                        <p:attrNameLst>
                                          <p:attrName>style.color</p:attrName>
                                        </p:attrNameLst>
                                      </p:cBhvr>
                                      <p:to>
                                        <p:clrVal>
                                          <a:srgbClr val="FFFF00"/>
                                        </p:clrVal>
                                      </p:to>
                                    </p:set>
                                    <p:set>
                                      <p:cBhvr>
                                        <p:cTn id="54" dur="500" fill="hold"/>
                                        <p:tgtEl>
                                          <p:spTgt spid="27651">
                                            <p:txEl>
                                              <p:pRg st="4" end="4"/>
                                            </p:txEl>
                                          </p:spTgt>
                                        </p:tgtEl>
                                        <p:attrNameLst>
                                          <p:attrName>fillcolor</p:attrName>
                                        </p:attrNameLst>
                                      </p:cBhvr>
                                      <p:to>
                                        <p:clrVal>
                                          <a:srgbClr val="FFFF00"/>
                                        </p:clrVal>
                                      </p:to>
                                    </p:set>
                                    <p:set>
                                      <p:cBhvr>
                                        <p:cTn id="55" dur="500" fill="hold"/>
                                        <p:tgtEl>
                                          <p:spTgt spid="2765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27652" grpId="0" animBg="1" autoUpdateAnimBg="0"/>
      <p:bldP spid="27653" grpId="0" autoUpdateAnimBg="0"/>
      <p:bldP spid="27654" grpId="0" autoUpdateAnimBg="0"/>
      <p:bldP spid="27655" grpId="0" autoUpdateAnimBg="0"/>
      <p:bldP spid="27656" grpId="0" autoUpdateAnimBg="0"/>
      <p:bldP spid="2765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n\AppData\Local\Microsoft\Windows\Temporary Internet Files\Content.IE5\EZX0WZLY\MP9001826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833"/>
            <a:ext cx="9159390" cy="6840167"/>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609600" y="609600"/>
            <a:ext cx="8153400" cy="67377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4800" b="1" dirty="0">
                <a:solidFill>
                  <a:srgbClr val="FFFFFF"/>
                </a:solidFill>
                <a:effectLst>
                  <a:outerShdw blurRad="38100" dist="38100" dir="2700000" algn="tl">
                    <a:srgbClr val="000000"/>
                  </a:outerShdw>
                </a:effectLst>
                <a:latin typeface="Arial" charset="0"/>
              </a:rPr>
              <a:t>The laws of mass and energy conservation and deterioration states, </a:t>
            </a:r>
            <a:r>
              <a:rPr lang="en-US" sz="4800" b="1" dirty="0" smtClean="0">
                <a:solidFill>
                  <a:srgbClr val="FFFFFF"/>
                </a:solidFill>
                <a:effectLst>
                  <a:outerShdw blurRad="38100" dist="38100" dir="2700000" algn="tl">
                    <a:srgbClr val="000000"/>
                  </a:outerShdw>
                </a:effectLst>
                <a:latin typeface="Arial" charset="0"/>
              </a:rPr>
              <a:t>t</a:t>
            </a:r>
            <a:r>
              <a:rPr lang="en-US" sz="4800" b="1" i="1" dirty="0" smtClean="0">
                <a:solidFill>
                  <a:srgbClr val="FFFFFF"/>
                </a:solidFill>
                <a:effectLst>
                  <a:outerShdw blurRad="38100" dist="38100" dir="2700000" algn="tl">
                    <a:srgbClr val="000000"/>
                  </a:outerShdw>
                </a:effectLst>
                <a:latin typeface="Arial" charset="0"/>
              </a:rPr>
              <a:t>hat in </a:t>
            </a:r>
            <a:r>
              <a:rPr lang="en-US" sz="4800" b="1" i="1" dirty="0">
                <a:solidFill>
                  <a:srgbClr val="FFFFFF"/>
                </a:solidFill>
                <a:effectLst>
                  <a:outerShdw blurRad="38100" dist="38100" dir="2700000" algn="tl">
                    <a:srgbClr val="000000"/>
                  </a:outerShdw>
                </a:effectLst>
                <a:latin typeface="Arial" charset="0"/>
              </a:rPr>
              <a:t>a closed system in which no energy is being created or </a:t>
            </a:r>
            <a:r>
              <a:rPr lang="en-US" sz="4800" b="1" i="1" dirty="0" smtClean="0">
                <a:solidFill>
                  <a:srgbClr val="FFFFFF"/>
                </a:solidFill>
                <a:effectLst>
                  <a:outerShdw blurRad="38100" dist="38100" dir="2700000" algn="tl">
                    <a:srgbClr val="000000"/>
                  </a:outerShdw>
                </a:effectLst>
                <a:latin typeface="Arial" charset="0"/>
              </a:rPr>
              <a:t>destroyed, some of the thermal energy becomes unavailable for work.</a:t>
            </a:r>
            <a:endParaRPr lang="en-US" sz="4800" b="1" i="1" dirty="0">
              <a:solidFill>
                <a:srgbClr val="FFFFFF"/>
              </a:solidFill>
              <a:effectLst>
                <a:outerShdw blurRad="38100" dist="38100" dir="2700000" algn="tl">
                  <a:srgbClr val="000000"/>
                </a:outerShdw>
              </a:effectLst>
              <a:latin typeface="Arial" charset="0"/>
            </a:endParaRPr>
          </a:p>
          <a:p>
            <a:pPr algn="ctr" eaLnBrk="0" hangingPunct="0"/>
            <a:r>
              <a:rPr lang="en-US" sz="4800" b="1" i="1" dirty="0">
                <a:solidFill>
                  <a:srgbClr val="FFFFFF"/>
                </a:solidFill>
                <a:effectLst>
                  <a:outerShdw blurRad="38100" dist="38100" dir="2700000" algn="tl">
                    <a:srgbClr val="000000"/>
                  </a:outerShdw>
                </a:effectLst>
                <a:latin typeface="Arial" charset="0"/>
              </a:rPr>
              <a:t> </a:t>
            </a:r>
          </a:p>
        </p:txBody>
      </p:sp>
      <p:sp>
        <p:nvSpPr>
          <p:cNvPr id="2" name="TextBox 1"/>
          <p:cNvSpPr txBox="1"/>
          <p:nvPr/>
        </p:nvSpPr>
        <p:spPr>
          <a:xfrm>
            <a:off x="152400" y="147935"/>
            <a:ext cx="254909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The State of Decay</a:t>
            </a:r>
            <a:endParaRPr lang="en-US" dirty="0"/>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7250"/>
            <a:ext cx="6019800" cy="1446550"/>
          </a:xfrm>
          <a:prstGeom prst="rect">
            <a:avLst/>
          </a:prstGeom>
          <a:noFill/>
        </p:spPr>
        <p:txBody>
          <a:bodyPr wrap="square" rtlCol="0">
            <a:spAutoFit/>
          </a:bodyPr>
          <a:lstStyle/>
          <a:p>
            <a:r>
              <a:rPr lang="en-US" sz="4400" baseline="30000" dirty="0" smtClean="0"/>
              <a:t>1</a:t>
            </a:r>
            <a:r>
              <a:rPr lang="en-US" sz="4400" dirty="0" smtClean="0"/>
              <a:t> Quantitatively Stable</a:t>
            </a:r>
          </a:p>
          <a:p>
            <a:r>
              <a:rPr lang="en-US" sz="4400" baseline="30000" dirty="0" smtClean="0"/>
              <a:t>2</a:t>
            </a:r>
            <a:r>
              <a:rPr lang="en-US" sz="4400" dirty="0" smtClean="0"/>
              <a:t> Qualitatively Decaying</a:t>
            </a:r>
            <a:endParaRPr lang="en-US" sz="4400" dirty="0"/>
          </a:p>
        </p:txBody>
      </p:sp>
      <p:sp>
        <p:nvSpPr>
          <p:cNvPr id="3" name="TextBox 2"/>
          <p:cNvSpPr txBox="1"/>
          <p:nvPr/>
        </p:nvSpPr>
        <p:spPr>
          <a:xfrm>
            <a:off x="2052965" y="152400"/>
            <a:ext cx="5186035" cy="1200329"/>
          </a:xfrm>
          <a:prstGeom prst="rect">
            <a:avLst/>
          </a:prstGeom>
          <a:noFill/>
        </p:spPr>
        <p:txBody>
          <a:bodyPr wrap="none" rtlCol="0">
            <a:spAutoFit/>
          </a:bodyPr>
          <a:lstStyle/>
          <a:p>
            <a:r>
              <a:rPr lang="en-US" sz="7200" dirty="0" smtClean="0">
                <a:ln w="10160">
                  <a:solidFill>
                    <a:schemeClr val="accent1"/>
                  </a:solidFill>
                  <a:prstDash val="solid"/>
                </a:ln>
                <a:solidFill>
                  <a:srgbClr val="FFFFFF"/>
                </a:solidFill>
                <a:effectLst>
                  <a:outerShdw blurRad="38100" dist="32000" dir="5400000" algn="tl">
                    <a:srgbClr val="000000">
                      <a:alpha val="30000"/>
                    </a:srgbClr>
                  </a:outerShdw>
                </a:effectLst>
              </a:rPr>
              <a:t>Our Universe</a:t>
            </a:r>
            <a:endParaRPr lang="en-US" sz="7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743032504"/>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teven\AppData\Local\Microsoft\Windows\Temporary Internet Files\Content.IE5\BWBJJKV1\MP9003866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3429447" cy="2446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http://farm4.static.flickr.com/3392/3215468582_e4fb0c0ef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16" y="2057400"/>
            <a:ext cx="3382340" cy="2409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own Arrow 1"/>
          <p:cNvSpPr/>
          <p:nvPr/>
        </p:nvSpPr>
        <p:spPr>
          <a:xfrm>
            <a:off x="2343484" y="4724400"/>
            <a:ext cx="571277" cy="685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flipV="1">
            <a:off x="2343484" y="1066800"/>
            <a:ext cx="571277" cy="7620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353389" y="2298468"/>
            <a:ext cx="965329" cy="923330"/>
          </a:xfrm>
          <a:prstGeom prst="rect">
            <a:avLst/>
          </a:prstGeom>
          <a:noFill/>
        </p:spPr>
        <p:txBody>
          <a:bodyPr wrap="none" rtlCol="0">
            <a:spAutoFit/>
          </a:bodyPr>
          <a:lstStyle/>
          <a:p>
            <a:r>
              <a:rPr lang="en-US" sz="5400" dirty="0" smtClean="0">
                <a:solidFill>
                  <a:srgbClr val="00B050"/>
                </a:solidFill>
                <a:effectLst>
                  <a:outerShdw blurRad="38100" dist="38100" dir="2700000" algn="tl">
                    <a:srgbClr val="000000">
                      <a:alpha val="43137"/>
                    </a:srgbClr>
                  </a:outerShdw>
                </a:effectLst>
                <a:latin typeface="Segoe UI Semibold" pitchFamily="34" charset="0"/>
              </a:rPr>
              <a:t>O</a:t>
            </a:r>
            <a:r>
              <a:rPr lang="en-US" sz="5400" baseline="-25000" dirty="0" smtClean="0">
                <a:solidFill>
                  <a:srgbClr val="00B050"/>
                </a:solidFill>
                <a:effectLst>
                  <a:outerShdw blurRad="38100" dist="38100" dir="2700000" algn="tl">
                    <a:srgbClr val="000000">
                      <a:alpha val="43137"/>
                    </a:srgbClr>
                  </a:outerShdw>
                </a:effectLst>
                <a:latin typeface="Segoe UI Semibold" pitchFamily="34" charset="0"/>
              </a:rPr>
              <a:t>2</a:t>
            </a:r>
            <a:endParaRPr lang="en-US" sz="5400" baseline="-25000" dirty="0">
              <a:solidFill>
                <a:srgbClr val="00B050"/>
              </a:solidFill>
              <a:effectLst>
                <a:outerShdw blurRad="38100" dist="38100" dir="2700000" algn="tl">
                  <a:srgbClr val="000000">
                    <a:alpha val="43137"/>
                  </a:srgbClr>
                </a:outerShdw>
              </a:effectLst>
              <a:latin typeface="Segoe UI Semibold" pitchFamily="34" charset="0"/>
            </a:endParaRPr>
          </a:p>
        </p:txBody>
      </p:sp>
      <p:sp>
        <p:nvSpPr>
          <p:cNvPr id="5" name="TextBox 4"/>
          <p:cNvSpPr txBox="1"/>
          <p:nvPr/>
        </p:nvSpPr>
        <p:spPr>
          <a:xfrm>
            <a:off x="2762833" y="1392071"/>
            <a:ext cx="1067152" cy="461665"/>
          </a:xfrm>
          <a:prstGeom prst="rect">
            <a:avLst/>
          </a:prstGeom>
          <a:noFill/>
        </p:spPr>
        <p:txBody>
          <a:bodyPr wrap="none" rtlCol="0">
            <a:spAutoFit/>
          </a:bodyPr>
          <a:lstStyle/>
          <a:p>
            <a:r>
              <a:rPr lang="en-US" dirty="0" smtClean="0">
                <a:solidFill>
                  <a:srgbClr val="FFC000"/>
                </a:solidFill>
              </a:rPr>
              <a:t>Energy</a:t>
            </a:r>
            <a:endParaRPr lang="en-US" dirty="0">
              <a:solidFill>
                <a:srgbClr val="FFC000"/>
              </a:solidFill>
            </a:endParaRPr>
          </a:p>
        </p:txBody>
      </p:sp>
      <p:sp>
        <p:nvSpPr>
          <p:cNvPr id="12" name="TextBox 11"/>
          <p:cNvSpPr txBox="1"/>
          <p:nvPr/>
        </p:nvSpPr>
        <p:spPr>
          <a:xfrm>
            <a:off x="2828339" y="4705465"/>
            <a:ext cx="1067152" cy="461665"/>
          </a:xfrm>
          <a:prstGeom prst="rect">
            <a:avLst/>
          </a:prstGeom>
          <a:noFill/>
        </p:spPr>
        <p:txBody>
          <a:bodyPr wrap="none" rtlCol="0">
            <a:spAutoFit/>
          </a:bodyPr>
          <a:lstStyle/>
          <a:p>
            <a:r>
              <a:rPr lang="en-US" dirty="0" smtClean="0">
                <a:solidFill>
                  <a:srgbClr val="FFC000"/>
                </a:solidFill>
              </a:rPr>
              <a:t>Energy</a:t>
            </a:r>
            <a:endParaRPr lang="en-US" dirty="0">
              <a:solidFill>
                <a:srgbClr val="FFC000"/>
              </a:solidFill>
            </a:endParaRPr>
          </a:p>
        </p:txBody>
      </p:sp>
      <p:sp>
        <p:nvSpPr>
          <p:cNvPr id="6" name="Equal 5"/>
          <p:cNvSpPr/>
          <p:nvPr/>
        </p:nvSpPr>
        <p:spPr>
          <a:xfrm>
            <a:off x="4267200" y="2920471"/>
            <a:ext cx="914400" cy="914400"/>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7" name="TextBox 6"/>
          <p:cNvSpPr txBox="1"/>
          <p:nvPr/>
        </p:nvSpPr>
        <p:spPr>
          <a:xfrm>
            <a:off x="4953000" y="1447800"/>
            <a:ext cx="3722429" cy="461665"/>
          </a:xfrm>
          <a:prstGeom prst="rect">
            <a:avLst/>
          </a:prstGeom>
          <a:noFill/>
        </p:spPr>
        <p:txBody>
          <a:bodyPr wrap="none" rtlCol="0">
            <a:spAutoFit/>
          </a:bodyPr>
          <a:lstStyle/>
          <a:p>
            <a:r>
              <a:rPr lang="en-US" dirty="0" smtClean="0">
                <a:latin typeface="Segoe UI Symbol" pitchFamily="34" charset="0"/>
                <a:ea typeface="Segoe UI Symbol" pitchFamily="34" charset="0"/>
              </a:rPr>
              <a:t>The march to randomness</a:t>
            </a:r>
            <a:endParaRPr lang="en-US" dirty="0">
              <a:latin typeface="Segoe UI Symbol" pitchFamily="34" charset="0"/>
              <a:ea typeface="Segoe UI Symbol" pitchFamily="34" charset="0"/>
            </a:endParaRPr>
          </a:p>
        </p:txBody>
      </p:sp>
      <p:sp>
        <p:nvSpPr>
          <p:cNvPr id="8" name="TextBox 7"/>
          <p:cNvSpPr txBox="1"/>
          <p:nvPr/>
        </p:nvSpPr>
        <p:spPr>
          <a:xfrm>
            <a:off x="5181601" y="4936297"/>
            <a:ext cx="3237356" cy="1569660"/>
          </a:xfrm>
          <a:prstGeom prst="rect">
            <a:avLst/>
          </a:prstGeom>
          <a:noFill/>
        </p:spPr>
        <p:txBody>
          <a:bodyPr wrap="square" rtlCol="0">
            <a:spAutoFit/>
          </a:bodyPr>
          <a:lstStyle/>
          <a:p>
            <a:pPr algn="ctr"/>
            <a:r>
              <a:rPr lang="en-US" dirty="0" smtClean="0"/>
              <a:t>The bonds become broken as energy is released; randomness ensues</a:t>
            </a:r>
            <a:endParaRPr lang="en-US" dirty="0"/>
          </a:p>
        </p:txBody>
      </p:sp>
    </p:spTree>
    <p:extLst>
      <p:ext uri="{BB962C8B-B14F-4D97-AF65-F5344CB8AC3E}">
        <p14:creationId xmlns:p14="http://schemas.microsoft.com/office/powerpoint/2010/main" val="1481791149"/>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3050"/>
            <a:ext cx="3008313" cy="1162050"/>
          </a:xfrm>
        </p:spPr>
        <p:txBody>
          <a:bodyPr>
            <a:normAutofit/>
          </a:bodyPr>
          <a:lstStyle/>
          <a:p>
            <a:r>
              <a:rPr lang="en-US" sz="2800" dirty="0" smtClean="0"/>
              <a:t>Close System</a:t>
            </a:r>
            <a:endParaRPr lang="en-US" sz="2800" dirty="0"/>
          </a:p>
        </p:txBody>
      </p:sp>
      <p:sp>
        <p:nvSpPr>
          <p:cNvPr id="5" name="Content Placeholder 4"/>
          <p:cNvSpPr>
            <a:spLocks noGrp="1"/>
          </p:cNvSpPr>
          <p:nvPr>
            <p:ph idx="1"/>
          </p:nvPr>
        </p:nvSpPr>
        <p:spPr>
          <a:xfrm>
            <a:off x="4610547" y="685800"/>
            <a:ext cx="4076253" cy="1421041"/>
          </a:xfrm>
        </p:spPr>
        <p:txBody>
          <a:bodyPr>
            <a:normAutofit lnSpcReduction="10000"/>
          </a:bodyPr>
          <a:lstStyle/>
          <a:p>
            <a:pPr marL="0" indent="0" algn="ctr">
              <a:buNone/>
            </a:pPr>
            <a:r>
              <a:rPr lang="en-US" dirty="0" smtClean="0"/>
              <a:t>Effects may be temporarily offset by outside energy</a:t>
            </a:r>
            <a:endParaRPr lang="en-US" dirty="0"/>
          </a:p>
        </p:txBody>
      </p:sp>
      <p:sp>
        <p:nvSpPr>
          <p:cNvPr id="6" name="Text Placeholder 5"/>
          <p:cNvSpPr>
            <a:spLocks noGrp="1"/>
          </p:cNvSpPr>
          <p:nvPr>
            <p:ph type="body" sz="half" idx="2"/>
          </p:nvPr>
        </p:nvSpPr>
        <p:spPr>
          <a:xfrm>
            <a:off x="381000" y="1435100"/>
            <a:ext cx="3008313" cy="4691063"/>
          </a:xfrm>
        </p:spPr>
        <p:txBody>
          <a:bodyPr/>
          <a:lstStyle/>
          <a:p>
            <a:r>
              <a:rPr lang="en-US" dirty="0" smtClean="0"/>
              <a:t>A BARN LEFT TO ITSELF WILL DECAY</a:t>
            </a:r>
            <a:endParaRPr lang="en-US" dirty="0"/>
          </a:p>
        </p:txBody>
      </p:sp>
      <p:pic>
        <p:nvPicPr>
          <p:cNvPr id="1028" name="Picture 4" descr="C:\Users\Steven\AppData\Local\Microsoft\Windows\Temporary Internet Files\Content.IE5\BWBJJKV1\MP9004007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44"/>
          <a:stretch/>
        </p:blipFill>
        <p:spPr bwMode="auto">
          <a:xfrm>
            <a:off x="2781384" y="2106841"/>
            <a:ext cx="3658327" cy="2608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Steven\AppData\Local\Microsoft\Windows\Temporary Internet Files\Content.IE5\7HY9IQA9\MP9001444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1" y="1905000"/>
            <a:ext cx="229819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teven\AppData\Local\Microsoft\Windows\Temporary Internet Files\Content.IE5\XH07KMEE\MP9004437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124680"/>
            <a:ext cx="172212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urved Down Arrow 6"/>
          <p:cNvSpPr/>
          <p:nvPr/>
        </p:nvSpPr>
        <p:spPr>
          <a:xfrm flipH="1" flipV="1">
            <a:off x="4493261" y="4715480"/>
            <a:ext cx="3124199" cy="1219200"/>
          </a:xfrm>
          <a:prstGeom prst="curved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 name="TextBox 7"/>
          <p:cNvSpPr txBox="1"/>
          <p:nvPr/>
        </p:nvSpPr>
        <p:spPr>
          <a:xfrm>
            <a:off x="5609978" y="5063929"/>
            <a:ext cx="1290738" cy="461665"/>
          </a:xfrm>
          <a:prstGeom prst="rect">
            <a:avLst/>
          </a:prstGeom>
          <a:noFill/>
        </p:spPr>
        <p:txBody>
          <a:bodyPr wrap="none" rtlCol="0">
            <a:spAutoFit/>
          </a:bodyPr>
          <a:lstStyle/>
          <a:p>
            <a:r>
              <a:rPr lang="en-US" dirty="0" smtClean="0">
                <a:latin typeface="Miriam Fixed" pitchFamily="49" charset="-79"/>
                <a:cs typeface="Miriam Fixed" pitchFamily="49" charset="-79"/>
              </a:rPr>
              <a:t>energy</a:t>
            </a:r>
            <a:endParaRPr lang="en-US" dirty="0">
              <a:latin typeface="Miriam Fixed" pitchFamily="49" charset="-79"/>
              <a:cs typeface="Miriam Fixed" pitchFamily="49" charset="-79"/>
            </a:endParaRPr>
          </a:p>
        </p:txBody>
      </p:sp>
    </p:spTree>
    <p:extLst>
      <p:ext uri="{BB962C8B-B14F-4D97-AF65-F5344CB8AC3E}">
        <p14:creationId xmlns:p14="http://schemas.microsoft.com/office/powerpoint/2010/main" val="35572747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BX056"/>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1027"/>
          <p:cNvSpPr>
            <a:spLocks noChangeArrowheads="1"/>
          </p:cNvSpPr>
          <p:nvPr/>
        </p:nvSpPr>
        <p:spPr bwMode="auto">
          <a:xfrm>
            <a:off x="457200" y="762000"/>
            <a:ext cx="8153400" cy="5697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4800" b="1" i="1" dirty="0">
                <a:solidFill>
                  <a:srgbClr val="FFFFFF"/>
                </a:solidFill>
                <a:effectLst>
                  <a:outerShdw blurRad="38100" dist="38100" dir="2700000" algn="tl">
                    <a:srgbClr val="000000"/>
                  </a:outerShdw>
                </a:effectLst>
                <a:latin typeface="Antiqua SSi" pitchFamily="18" charset="0"/>
              </a:rPr>
              <a:t>“thy works were finished from the foundation of the world.”</a:t>
            </a:r>
            <a:r>
              <a:rPr lang="en-US" sz="2800" b="1" i="1" dirty="0">
                <a:solidFill>
                  <a:srgbClr val="FFFFFF"/>
                </a:solidFill>
                <a:effectLst>
                  <a:outerShdw blurRad="38100" dist="38100" dir="2700000" algn="tl">
                    <a:srgbClr val="000000"/>
                  </a:outerShdw>
                </a:effectLst>
                <a:latin typeface="Arial" charset="0"/>
              </a:rPr>
              <a:t> </a:t>
            </a:r>
            <a:r>
              <a:rPr lang="en-US" sz="2800" b="1" dirty="0">
                <a:solidFill>
                  <a:srgbClr val="FFFFFF"/>
                </a:solidFill>
                <a:effectLst>
                  <a:outerShdw blurRad="38100" dist="38100" dir="2700000" algn="tl">
                    <a:srgbClr val="000000"/>
                  </a:outerShdw>
                </a:effectLst>
                <a:latin typeface="Arial" charset="0"/>
              </a:rPr>
              <a:t>Hebrews 4:3</a:t>
            </a:r>
          </a:p>
          <a:p>
            <a:pPr algn="ctr" eaLnBrk="0" hangingPunct="0"/>
            <a:endParaRPr lang="en-US" sz="2800" b="1" dirty="0">
              <a:solidFill>
                <a:srgbClr val="FFFFFF"/>
              </a:solidFill>
              <a:effectLst>
                <a:outerShdw blurRad="38100" dist="38100" dir="2700000" algn="tl">
                  <a:srgbClr val="000000"/>
                </a:outerShdw>
              </a:effectLst>
              <a:latin typeface="Arial" charset="0"/>
            </a:endParaRPr>
          </a:p>
          <a:p>
            <a:pPr algn="ctr" eaLnBrk="0" hangingPunct="0"/>
            <a:r>
              <a:rPr lang="en-US" sz="4400" b="1" i="1" dirty="0">
                <a:solidFill>
                  <a:srgbClr val="FFFFFF"/>
                </a:solidFill>
                <a:effectLst>
                  <a:outerShdw blurRad="38100" dist="38100" dir="2700000" algn="tl">
                    <a:srgbClr val="000000"/>
                  </a:outerShdw>
                </a:effectLst>
                <a:latin typeface="Antiqua SSi" pitchFamily="18" charset="0"/>
              </a:rPr>
              <a:t>“Thus the heavens and earth were finished ...and the seventh day God ended His work.”</a:t>
            </a:r>
          </a:p>
          <a:p>
            <a:pPr lvl="4" algn="ctr" eaLnBrk="0" hangingPunct="0"/>
            <a:r>
              <a:rPr lang="en-US" sz="2800" b="1" dirty="0">
                <a:solidFill>
                  <a:srgbClr val="FFFFFF"/>
                </a:solidFill>
                <a:effectLst>
                  <a:outerShdw blurRad="38100" dist="38100" dir="2700000" algn="tl">
                    <a:srgbClr val="000000"/>
                  </a:outerShdw>
                </a:effectLst>
                <a:latin typeface="Arial" charset="0"/>
              </a:rPr>
              <a:t>                   Genesis 2:1,2</a:t>
            </a:r>
          </a:p>
          <a:p>
            <a:pPr algn="ctr" eaLnBrk="0" hangingPunct="0"/>
            <a:endParaRPr lang="en-US" sz="2800" b="1" i="1" dirty="0">
              <a:solidFill>
                <a:srgbClr val="FFFFFF"/>
              </a:solidFill>
              <a:effectLst>
                <a:outerShdw blurRad="38100" dist="38100" dir="2700000" algn="tl">
                  <a:srgbClr val="000000"/>
                </a:outerShdw>
              </a:effectLst>
              <a:latin typeface="Arial" charset="0"/>
            </a:endParaRPr>
          </a:p>
          <a:p>
            <a:pPr algn="ctr" eaLnBrk="0" hangingPunct="0"/>
            <a:r>
              <a:rPr lang="en-US" sz="2800" b="1" i="1" dirty="0">
                <a:solidFill>
                  <a:srgbClr val="FFFFFF"/>
                </a:solidFill>
                <a:effectLst>
                  <a:outerShdw blurRad="38100" dist="38100" dir="2700000" algn="tl">
                    <a:srgbClr val="000000"/>
                  </a:outerShdw>
                </a:effectLst>
                <a:latin typeface="Arial" charset="0"/>
              </a:rPr>
              <a:t> </a:t>
            </a:r>
          </a:p>
        </p:txBody>
      </p:sp>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6" descr="BX056"/>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1027"/>
          <p:cNvSpPr>
            <a:spLocks noChangeArrowheads="1"/>
          </p:cNvSpPr>
          <p:nvPr/>
        </p:nvSpPr>
        <p:spPr bwMode="auto">
          <a:xfrm>
            <a:off x="457200" y="762000"/>
            <a:ext cx="8153400" cy="1690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4800" b="1" i="1" dirty="0" smtClean="0">
                <a:solidFill>
                  <a:srgbClr val="FFFFFF"/>
                </a:solidFill>
                <a:effectLst>
                  <a:outerShdw blurRad="38100" dist="38100" dir="2700000" algn="tl">
                    <a:srgbClr val="000000"/>
                  </a:outerShdw>
                </a:effectLst>
                <a:latin typeface="Antiqua SSi" pitchFamily="18" charset="0"/>
              </a:rPr>
              <a:t>God Preserves the System</a:t>
            </a:r>
            <a:endParaRPr lang="en-US" sz="2800" b="1" dirty="0">
              <a:solidFill>
                <a:srgbClr val="FFFFFF"/>
              </a:solidFill>
              <a:effectLst>
                <a:outerShdw blurRad="38100" dist="38100" dir="2700000" algn="tl">
                  <a:srgbClr val="000000"/>
                </a:outerShdw>
              </a:effectLst>
              <a:latin typeface="Arial" charset="0"/>
            </a:endParaRPr>
          </a:p>
          <a:p>
            <a:pPr algn="ctr" eaLnBrk="0" hangingPunct="0"/>
            <a:endParaRPr lang="en-US" sz="2800" b="1" i="1" dirty="0">
              <a:solidFill>
                <a:srgbClr val="FFFFFF"/>
              </a:solidFill>
              <a:effectLst>
                <a:outerShdw blurRad="38100" dist="38100" dir="2700000" algn="tl">
                  <a:srgbClr val="000000"/>
                </a:outerShdw>
              </a:effectLst>
              <a:latin typeface="Arial" charset="0"/>
            </a:endParaRPr>
          </a:p>
          <a:p>
            <a:pPr algn="ctr" eaLnBrk="0" hangingPunct="0"/>
            <a:r>
              <a:rPr lang="en-US" sz="2800" b="1" i="1" dirty="0">
                <a:solidFill>
                  <a:srgbClr val="FFFFFF"/>
                </a:solidFill>
                <a:effectLst>
                  <a:outerShdw blurRad="38100" dist="38100" dir="2700000" algn="tl">
                    <a:srgbClr val="000000"/>
                  </a:outerShdw>
                </a:effectLst>
                <a:latin typeface="Arial" charset="0"/>
              </a:rPr>
              <a:t> </a:t>
            </a:r>
          </a:p>
        </p:txBody>
      </p:sp>
      <p:sp>
        <p:nvSpPr>
          <p:cNvPr id="3" name="Content Placeholder 2"/>
          <p:cNvSpPr>
            <a:spLocks noGrp="1"/>
          </p:cNvSpPr>
          <p:nvPr>
            <p:ph idx="1"/>
          </p:nvPr>
        </p:nvSpPr>
        <p:spPr/>
        <p:txBody>
          <a:bodyPr/>
          <a:lstStyle/>
          <a:p>
            <a:r>
              <a:rPr lang="en-US" dirty="0"/>
              <a:t>“You alone are the LORD; You have made heaven, The heaven of heavens, with all their host, The earth and everything on it, The seas and all that is in them, And You preserve them all. The host of heaven worships </a:t>
            </a:r>
            <a:r>
              <a:rPr lang="en-US" dirty="0" smtClean="0"/>
              <a:t>You” (Neh. 9:6)</a:t>
            </a:r>
            <a:endParaRPr lang="en-US" dirty="0"/>
          </a:p>
        </p:txBody>
      </p:sp>
    </p:spTree>
    <p:extLst>
      <p:ext uri="{BB962C8B-B14F-4D97-AF65-F5344CB8AC3E}">
        <p14:creationId xmlns:p14="http://schemas.microsoft.com/office/powerpoint/2010/main" val="1616116465"/>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BX056"/>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1027"/>
          <p:cNvSpPr>
            <a:spLocks noChangeArrowheads="1"/>
          </p:cNvSpPr>
          <p:nvPr/>
        </p:nvSpPr>
        <p:spPr bwMode="auto">
          <a:xfrm>
            <a:off x="457200" y="762000"/>
            <a:ext cx="8153400" cy="1259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4800" b="1" i="1" dirty="0" smtClean="0">
                <a:solidFill>
                  <a:srgbClr val="FFFFFF"/>
                </a:solidFill>
                <a:effectLst>
                  <a:outerShdw blurRad="38100" dist="38100" dir="2700000" algn="tl">
                    <a:srgbClr val="000000"/>
                  </a:outerShdw>
                </a:effectLst>
                <a:latin typeface="Antiqua SSi" pitchFamily="18" charset="0"/>
              </a:rPr>
              <a:t>God Built In The Law of Decay</a:t>
            </a:r>
            <a:endParaRPr lang="en-US" sz="2800" b="1" i="1" dirty="0">
              <a:solidFill>
                <a:srgbClr val="FFFFFF"/>
              </a:solidFill>
              <a:effectLst>
                <a:outerShdw blurRad="38100" dist="38100" dir="2700000" algn="tl">
                  <a:srgbClr val="000000"/>
                </a:outerShdw>
              </a:effectLst>
              <a:latin typeface="Arial" charset="0"/>
            </a:endParaRPr>
          </a:p>
          <a:p>
            <a:pPr algn="ctr" eaLnBrk="0" hangingPunct="0"/>
            <a:r>
              <a:rPr lang="en-US" sz="2800" b="1" i="1" dirty="0">
                <a:solidFill>
                  <a:srgbClr val="FFFFFF"/>
                </a:solidFill>
                <a:effectLst>
                  <a:outerShdw blurRad="38100" dist="38100" dir="2700000" algn="tl">
                    <a:srgbClr val="000000"/>
                  </a:outerShdw>
                </a:effectLst>
                <a:latin typeface="Arial" charset="0"/>
              </a:rPr>
              <a:t> </a:t>
            </a:r>
          </a:p>
        </p:txBody>
      </p:sp>
      <p:sp>
        <p:nvSpPr>
          <p:cNvPr id="3" name="Content Placeholder 2"/>
          <p:cNvSpPr>
            <a:spLocks noGrp="1"/>
          </p:cNvSpPr>
          <p:nvPr>
            <p:ph idx="1"/>
          </p:nvPr>
        </p:nvSpPr>
        <p:spPr/>
        <p:txBody>
          <a:bodyPr>
            <a:normAutofit lnSpcReduction="10000"/>
          </a:bodyPr>
          <a:lstStyle/>
          <a:p>
            <a:r>
              <a:rPr lang="en-US" dirty="0" smtClean="0"/>
              <a:t>Job </a:t>
            </a:r>
            <a:r>
              <a:rPr lang="en-US" dirty="0"/>
              <a:t>13:28 </a:t>
            </a:r>
            <a:r>
              <a:rPr lang="en-US" dirty="0" smtClean="0"/>
              <a:t>“Man </a:t>
            </a:r>
            <a:r>
              <a:rPr lang="en-US" dirty="0"/>
              <a:t>decays like a rotten thing, Like a garment that is moth-eaten</a:t>
            </a:r>
            <a:r>
              <a:rPr lang="en-US" dirty="0" smtClean="0"/>
              <a:t>.”</a:t>
            </a:r>
          </a:p>
          <a:p>
            <a:r>
              <a:rPr lang="en-US" dirty="0" smtClean="0"/>
              <a:t>Isaiah 51:6, “Lift </a:t>
            </a:r>
            <a:r>
              <a:rPr lang="en-US" dirty="0"/>
              <a:t>up your eyes to the heavens, And look on the earth beneath. For the heavens will vanish away like smoke, The earth will grow old like a garment, And those who dwell in it will die in like manner; But My salvation will be forever, And My righteousness will not be abolished</a:t>
            </a:r>
            <a:r>
              <a:rPr lang="en-US" dirty="0" smtClean="0"/>
              <a:t>.</a:t>
            </a:r>
            <a:endParaRPr lang="en-US" dirty="0"/>
          </a:p>
        </p:txBody>
      </p:sp>
    </p:spTree>
    <p:extLst>
      <p:ext uri="{BB962C8B-B14F-4D97-AF65-F5344CB8AC3E}">
        <p14:creationId xmlns:p14="http://schemas.microsoft.com/office/powerpoint/2010/main" val="3946343564"/>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4">
                      <a:satMod val="175000"/>
                      <a:alpha val="40000"/>
                    </a:schemeClr>
                  </a:glow>
                </a:effectLst>
              </a:rPr>
              <a:t>God Is </a:t>
            </a:r>
            <a:r>
              <a:rPr lang="en-US" b="1" u="sng" dirty="0" smtClean="0">
                <a:effectLst>
                  <a:glow rad="139700">
                    <a:schemeClr val="accent4">
                      <a:satMod val="175000"/>
                      <a:alpha val="40000"/>
                    </a:schemeClr>
                  </a:glow>
                </a:effectLst>
              </a:rPr>
              <a:t>Not</a:t>
            </a:r>
            <a:endParaRPr lang="en-US" b="1" u="sng" dirty="0">
              <a:effectLst>
                <a:glow rad="139700">
                  <a:schemeClr val="accent4">
                    <a:satMod val="175000"/>
                    <a:alpha val="40000"/>
                  </a:schemeClr>
                </a:glow>
              </a:effectLst>
            </a:endParaRPr>
          </a:p>
        </p:txBody>
      </p:sp>
      <p:sp>
        <p:nvSpPr>
          <p:cNvPr id="3" name="Content Placeholder 2"/>
          <p:cNvSpPr>
            <a:spLocks noGrp="1"/>
          </p:cNvSpPr>
          <p:nvPr>
            <p:ph idx="1"/>
          </p:nvPr>
        </p:nvSpPr>
        <p:spPr>
          <a:xfrm>
            <a:off x="457200" y="1600200"/>
            <a:ext cx="4343400" cy="4953000"/>
          </a:xfrm>
        </p:spPr>
        <p:txBody>
          <a:bodyPr>
            <a:normAutofit/>
          </a:bodyPr>
          <a:lstStyle/>
          <a:p>
            <a:r>
              <a:rPr lang="en-US" dirty="0">
                <a:solidFill>
                  <a:schemeClr val="tx1"/>
                </a:solidFill>
                <a:latin typeface="+mn-lt"/>
                <a:ea typeface="+mn-ea"/>
                <a:cs typeface="+mn-cs"/>
              </a:rPr>
              <a:t>God Is Not A Man (Num. 23:19</a:t>
            </a:r>
            <a:r>
              <a:rPr lang="en-US" dirty="0" smtClean="0">
                <a:solidFill>
                  <a:schemeClr val="tx1"/>
                </a:solidFill>
                <a:latin typeface="+mn-lt"/>
                <a:ea typeface="+mn-ea"/>
                <a:cs typeface="+mn-cs"/>
              </a:rPr>
              <a:t>)</a:t>
            </a:r>
          </a:p>
          <a:p>
            <a:pPr lvl="1"/>
            <a:r>
              <a:rPr lang="en-US" dirty="0" smtClean="0"/>
              <a:t>“God </a:t>
            </a:r>
            <a:r>
              <a:rPr lang="en-US" dirty="0"/>
              <a:t>is not a man, that He should lie, Nor a son of man, that He should repent. Has He said, and will He not do? Or has He spoken, and will He not make it good</a:t>
            </a:r>
            <a:r>
              <a:rPr lang="en-US" dirty="0" smtClean="0"/>
              <a:t>?”</a:t>
            </a:r>
            <a:endParaRPr lang="en-US" dirty="0"/>
          </a:p>
        </p:txBody>
      </p:sp>
      <p:sp>
        <p:nvSpPr>
          <p:cNvPr id="4" name="Rectangle 3"/>
          <p:cNvSpPr/>
          <p:nvPr/>
        </p:nvSpPr>
        <p:spPr>
          <a:xfrm>
            <a:off x="4800600" y="1524000"/>
            <a:ext cx="40968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 A MAN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Down Arrow 4"/>
          <p:cNvSpPr/>
          <p:nvPr/>
        </p:nvSpPr>
        <p:spPr>
          <a:xfrm>
            <a:off x="6606697" y="2602992"/>
            <a:ext cx="484632" cy="4892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5742538" y="3276600"/>
            <a:ext cx="2300631"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600" dirty="0" smtClean="0"/>
              <a:t>Not Lie</a:t>
            </a:r>
          </a:p>
          <a:p>
            <a:pPr algn="ctr"/>
            <a:r>
              <a:rPr lang="en-US" sz="3600" dirty="0" smtClean="0"/>
              <a:t>Not Repent</a:t>
            </a:r>
            <a:endParaRPr lang="en-US" sz="3600" dirty="0"/>
          </a:p>
        </p:txBody>
      </p:sp>
      <p:sp>
        <p:nvSpPr>
          <p:cNvPr id="7" name="TextBox 6"/>
          <p:cNvSpPr txBox="1"/>
          <p:nvPr/>
        </p:nvSpPr>
        <p:spPr>
          <a:xfrm>
            <a:off x="5189945" y="5410200"/>
            <a:ext cx="3496855"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Nature of God Versus Man</a:t>
            </a:r>
            <a:endParaRPr lang="en-US" dirty="0"/>
          </a:p>
        </p:txBody>
      </p:sp>
      <p:sp>
        <p:nvSpPr>
          <p:cNvPr id="8" name="Down Arrow 7"/>
          <p:cNvSpPr/>
          <p:nvPr/>
        </p:nvSpPr>
        <p:spPr>
          <a:xfrm>
            <a:off x="6629400" y="4692396"/>
            <a:ext cx="484632" cy="4892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685800" y="6096000"/>
            <a:ext cx="8220520" cy="461665"/>
          </a:xfrm>
          <a:prstGeom prst="rect">
            <a:avLst/>
          </a:prstGeom>
          <a:noFill/>
        </p:spPr>
        <p:txBody>
          <a:bodyPr wrap="none" rtlCol="0">
            <a:spAutoFit/>
          </a:bodyPr>
          <a:lstStyle/>
          <a:p>
            <a:r>
              <a:rPr lang="en-US" i="1" dirty="0" smtClean="0">
                <a:latin typeface="Nyala" pitchFamily="2" charset="0"/>
              </a:rPr>
              <a:t>(Matt. 23:3; Prov. 23:7; </a:t>
            </a:r>
            <a:r>
              <a:rPr lang="en-US" i="1" dirty="0" err="1" smtClean="0">
                <a:latin typeface="Nyala" pitchFamily="2" charset="0"/>
              </a:rPr>
              <a:t>Lk</a:t>
            </a:r>
            <a:r>
              <a:rPr lang="en-US" i="1" dirty="0" smtClean="0">
                <a:latin typeface="Nyala" pitchFamily="2" charset="0"/>
              </a:rPr>
              <a:t>. 13:1-3; Deut. 32:4; 2 Sam. 7:8; Ps. 33:4; etc.)</a:t>
            </a:r>
            <a:endParaRPr lang="en-US" i="1" dirty="0">
              <a:latin typeface="Nyala" pitchFamily="2" charset="0"/>
            </a:endParaRPr>
          </a:p>
        </p:txBody>
      </p:sp>
      <p:cxnSp>
        <p:nvCxnSpPr>
          <p:cNvPr id="11" name="Straight Connector 10"/>
          <p:cNvCxnSpPr>
            <a:stCxn id="4" idx="1"/>
          </p:cNvCxnSpPr>
          <p:nvPr/>
        </p:nvCxnSpPr>
        <p:spPr>
          <a:xfrm>
            <a:off x="4800600" y="1985665"/>
            <a:ext cx="0" cy="388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2041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BX056"/>
          <p:cNvPicPr>
            <a:picLocks noChangeAspect="1" noChangeArrowheads="1"/>
          </p:cNvPicPr>
          <p:nvPr/>
        </p:nvPicPr>
        <p:blipFill>
          <a:blip r:embed="rId3">
            <a:lum bright="12000"/>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1027"/>
          <p:cNvSpPr>
            <a:spLocks noChangeArrowheads="1"/>
          </p:cNvSpPr>
          <p:nvPr/>
        </p:nvSpPr>
        <p:spPr bwMode="auto">
          <a:xfrm>
            <a:off x="457200" y="762000"/>
            <a:ext cx="8153400" cy="19979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4800" b="1" i="1" dirty="0" smtClean="0">
                <a:solidFill>
                  <a:srgbClr val="FFFFFF"/>
                </a:solidFill>
                <a:effectLst>
                  <a:outerShdw blurRad="38100" dist="38100" dir="2700000" algn="tl">
                    <a:srgbClr val="000000"/>
                  </a:outerShdw>
                </a:effectLst>
                <a:latin typeface="Antiqua SSi" pitchFamily="18" charset="0"/>
              </a:rPr>
              <a:t>But God is Not Subject To Decay</a:t>
            </a:r>
            <a:endParaRPr lang="en-US" sz="2800" b="1" i="1" dirty="0">
              <a:solidFill>
                <a:srgbClr val="FFFFFF"/>
              </a:solidFill>
              <a:effectLst>
                <a:outerShdw blurRad="38100" dist="38100" dir="2700000" algn="tl">
                  <a:srgbClr val="000000"/>
                </a:outerShdw>
              </a:effectLst>
              <a:latin typeface="Arial" charset="0"/>
            </a:endParaRPr>
          </a:p>
          <a:p>
            <a:pPr algn="ctr" eaLnBrk="0" hangingPunct="0"/>
            <a:r>
              <a:rPr lang="en-US" sz="2800" b="1" i="1" dirty="0">
                <a:solidFill>
                  <a:srgbClr val="FFFFFF"/>
                </a:solidFill>
                <a:effectLst>
                  <a:outerShdw blurRad="38100" dist="38100" dir="2700000" algn="tl">
                    <a:srgbClr val="000000"/>
                  </a:outerShdw>
                </a:effectLst>
                <a:latin typeface="Arial" charset="0"/>
              </a:rPr>
              <a:t> </a:t>
            </a:r>
          </a:p>
        </p:txBody>
      </p:sp>
      <p:sp>
        <p:nvSpPr>
          <p:cNvPr id="3" name="Content Placeholder 2"/>
          <p:cNvSpPr>
            <a:spLocks noGrp="1"/>
          </p:cNvSpPr>
          <p:nvPr>
            <p:ph idx="1"/>
          </p:nvPr>
        </p:nvSpPr>
        <p:spPr>
          <a:xfrm>
            <a:off x="457200" y="2514600"/>
            <a:ext cx="8229600" cy="2743200"/>
          </a:xfrm>
        </p:spPr>
        <p:style>
          <a:lnRef idx="1">
            <a:schemeClr val="dk1"/>
          </a:lnRef>
          <a:fillRef idx="2">
            <a:schemeClr val="dk1"/>
          </a:fillRef>
          <a:effectRef idx="1">
            <a:schemeClr val="dk1"/>
          </a:effectRef>
          <a:fontRef idx="minor">
            <a:schemeClr val="dk1"/>
          </a:fontRef>
        </p:style>
        <p:txBody>
          <a:bodyPr>
            <a:normAutofit/>
          </a:bodyPr>
          <a:lstStyle/>
          <a:p>
            <a:r>
              <a:rPr lang="en-US" dirty="0"/>
              <a:t>Hebrews </a:t>
            </a:r>
            <a:r>
              <a:rPr lang="en-US" dirty="0" smtClean="0"/>
              <a:t>1:11, 12, </a:t>
            </a:r>
            <a:r>
              <a:rPr lang="en-US" dirty="0"/>
              <a:t>“They will perish, but You remain; </a:t>
            </a:r>
            <a:r>
              <a:rPr lang="en-US" dirty="0" smtClean="0"/>
              <a:t>and </a:t>
            </a:r>
            <a:r>
              <a:rPr lang="en-US" dirty="0"/>
              <a:t>they will all grow old like a </a:t>
            </a:r>
            <a:r>
              <a:rPr lang="en-US" dirty="0" smtClean="0"/>
              <a:t>garment, like </a:t>
            </a:r>
            <a:r>
              <a:rPr lang="en-US" dirty="0"/>
              <a:t>a cloak You will fold them up, </a:t>
            </a:r>
            <a:r>
              <a:rPr lang="en-US" dirty="0" smtClean="0"/>
              <a:t>and </a:t>
            </a:r>
            <a:r>
              <a:rPr lang="en-US" dirty="0"/>
              <a:t>they will be changed. But You are the same, </a:t>
            </a:r>
            <a:r>
              <a:rPr lang="en-US" dirty="0" smtClean="0"/>
              <a:t>and </a:t>
            </a:r>
            <a:r>
              <a:rPr lang="en-US" dirty="0"/>
              <a:t>Your years will not fail</a:t>
            </a:r>
            <a:r>
              <a:rPr lang="en-US" dirty="0" smtClean="0"/>
              <a:t>.”</a:t>
            </a:r>
            <a:endParaRPr lang="en-US" dirty="0"/>
          </a:p>
        </p:txBody>
      </p:sp>
    </p:spTree>
    <p:extLst>
      <p:ext uri="{BB962C8B-B14F-4D97-AF65-F5344CB8AC3E}">
        <p14:creationId xmlns:p14="http://schemas.microsoft.com/office/powerpoint/2010/main" val="54551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85800"/>
            <a:ext cx="7772400" cy="1143000"/>
          </a:xfrm>
        </p:spPr>
        <p:txBody>
          <a:bodyPr>
            <a:normAutofit fontScale="90000"/>
          </a:bodyPr>
          <a:lstStyle/>
          <a:p>
            <a:pPr algn="l"/>
            <a:r>
              <a:rPr lang="en-US" sz="8000"/>
              <a:t>GOD IS…</a:t>
            </a:r>
          </a:p>
        </p:txBody>
      </p:sp>
      <p:sp>
        <p:nvSpPr>
          <p:cNvPr id="21507" name="Rectangle 3"/>
          <p:cNvSpPr>
            <a:spLocks noGrp="1" noChangeArrowheads="1"/>
          </p:cNvSpPr>
          <p:nvPr>
            <p:ph idx="1"/>
          </p:nvPr>
        </p:nvSpPr>
        <p:spPr>
          <a:xfrm>
            <a:off x="-76200" y="1828800"/>
            <a:ext cx="9144000" cy="4724400"/>
          </a:xfrm>
        </p:spPr>
        <p:txBody>
          <a:bodyPr/>
          <a:lstStyle/>
          <a:p>
            <a:r>
              <a:rPr lang="en-US" sz="6500" dirty="0">
                <a:latin typeface="Tahoma" pitchFamily="34" charset="0"/>
              </a:rPr>
              <a:t>A Matter of </a:t>
            </a:r>
            <a:r>
              <a:rPr lang="en-US" sz="6500" dirty="0">
                <a:solidFill>
                  <a:srgbClr val="92D050"/>
                </a:solidFill>
                <a:latin typeface="Tahoma" pitchFamily="34" charset="0"/>
              </a:rPr>
              <a:t>Fact</a:t>
            </a:r>
            <a:r>
              <a:rPr lang="en-US" sz="6500" dirty="0">
                <a:latin typeface="Tahoma" pitchFamily="34" charset="0"/>
              </a:rPr>
              <a:t>…</a:t>
            </a:r>
          </a:p>
          <a:p>
            <a:pPr lvl="1"/>
            <a:r>
              <a:rPr lang="en-US" sz="5900" i="1" dirty="0">
                <a:latin typeface="Tahoma" pitchFamily="34" charset="0"/>
              </a:rPr>
              <a:t>The Heavens Declare…</a:t>
            </a:r>
          </a:p>
          <a:p>
            <a:pPr lvl="2">
              <a:buFontTx/>
              <a:buNone/>
            </a:pPr>
            <a:r>
              <a:rPr lang="en-US" sz="5200" dirty="0">
                <a:latin typeface="Tahoma" pitchFamily="34" charset="0"/>
              </a:rPr>
              <a:t>	GLORY. </a:t>
            </a:r>
            <a:r>
              <a:rPr lang="en-US" sz="4200" dirty="0">
                <a:latin typeface="Tahoma" pitchFamily="34" charset="0"/>
              </a:rPr>
              <a:t>Psalms 19:1</a:t>
            </a:r>
          </a:p>
          <a:p>
            <a:pPr lvl="2">
              <a:buFontTx/>
              <a:buNone/>
            </a:pPr>
            <a:r>
              <a:rPr lang="en-US" sz="5200" dirty="0">
                <a:latin typeface="Tahoma" pitchFamily="34" charset="0"/>
              </a:rPr>
              <a:t> RIGHTEOUSNESS. </a:t>
            </a:r>
            <a:r>
              <a:rPr lang="en-US" sz="4200" dirty="0">
                <a:latin typeface="Tahoma" pitchFamily="34" charset="0"/>
              </a:rPr>
              <a:t>50:6;97:6 </a:t>
            </a: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7772400" cy="1143000"/>
          </a:xfrm>
        </p:spPr>
        <p:txBody>
          <a:bodyPr>
            <a:normAutofit fontScale="90000"/>
          </a:bodyPr>
          <a:lstStyle/>
          <a:p>
            <a:pPr algn="l"/>
            <a:r>
              <a:rPr lang="en-US" sz="8000"/>
              <a:t>GOD IS…</a:t>
            </a:r>
          </a:p>
        </p:txBody>
      </p:sp>
      <p:sp>
        <p:nvSpPr>
          <p:cNvPr id="22531" name="Rectangle 3"/>
          <p:cNvSpPr>
            <a:spLocks noGrp="1" noChangeArrowheads="1"/>
          </p:cNvSpPr>
          <p:nvPr>
            <p:ph idx="1"/>
          </p:nvPr>
        </p:nvSpPr>
        <p:spPr>
          <a:xfrm>
            <a:off x="-76200" y="1828800"/>
            <a:ext cx="9601200" cy="4724400"/>
          </a:xfrm>
        </p:spPr>
        <p:txBody>
          <a:bodyPr/>
          <a:lstStyle/>
          <a:p>
            <a:r>
              <a:rPr lang="en-US" sz="6500" dirty="0">
                <a:latin typeface="Tahoma" pitchFamily="34" charset="0"/>
              </a:rPr>
              <a:t>A Matter of </a:t>
            </a:r>
            <a:r>
              <a:rPr lang="en-US" sz="6500" dirty="0">
                <a:solidFill>
                  <a:schemeClr val="accent5">
                    <a:lumMod val="60000"/>
                    <a:lumOff val="40000"/>
                  </a:schemeClr>
                </a:solidFill>
                <a:latin typeface="Tahoma" pitchFamily="34" charset="0"/>
              </a:rPr>
              <a:t>Faith</a:t>
            </a:r>
            <a:r>
              <a:rPr lang="en-US" sz="6500" dirty="0">
                <a:latin typeface="Tahoma" pitchFamily="34" charset="0"/>
              </a:rPr>
              <a:t>…</a:t>
            </a:r>
          </a:p>
          <a:p>
            <a:pPr lvl="1"/>
            <a:r>
              <a:rPr lang="en-US" sz="5900" i="1" dirty="0">
                <a:latin typeface="Tahoma" pitchFamily="34" charset="0"/>
              </a:rPr>
              <a:t>The Word Reveals…</a:t>
            </a:r>
          </a:p>
          <a:p>
            <a:pPr lvl="2">
              <a:buFontTx/>
              <a:buNone/>
            </a:pPr>
            <a:r>
              <a:rPr lang="en-US" sz="5200" dirty="0">
                <a:latin typeface="Tahoma" pitchFamily="34" charset="0"/>
              </a:rPr>
              <a:t>	GLORY. </a:t>
            </a:r>
            <a:r>
              <a:rPr lang="en-US" sz="4200" dirty="0">
                <a:latin typeface="Tahoma" pitchFamily="34" charset="0"/>
              </a:rPr>
              <a:t>Psalms 19:7-11</a:t>
            </a:r>
          </a:p>
          <a:p>
            <a:pPr lvl="2">
              <a:buFontTx/>
              <a:buNone/>
            </a:pPr>
            <a:r>
              <a:rPr lang="en-US" sz="5200" dirty="0">
                <a:latin typeface="Tahoma" pitchFamily="34" charset="0"/>
              </a:rPr>
              <a:t> </a:t>
            </a:r>
            <a:r>
              <a:rPr lang="en-US" sz="4800" dirty="0">
                <a:latin typeface="Tahoma" pitchFamily="34" charset="0"/>
              </a:rPr>
              <a:t>RIGHTEOUSNESS</a:t>
            </a:r>
            <a:r>
              <a:rPr lang="en-US" sz="5200" dirty="0">
                <a:latin typeface="Tahoma" pitchFamily="34" charset="0"/>
              </a:rPr>
              <a:t>. </a:t>
            </a:r>
            <a:r>
              <a:rPr lang="en-US" sz="4200" dirty="0">
                <a:latin typeface="Tahoma" pitchFamily="34" charset="0"/>
              </a:rPr>
              <a:t>Rom. 1:16 </a:t>
            </a:r>
          </a:p>
        </p:txBody>
      </p:sp>
      <p:sp>
        <p:nvSpPr>
          <p:cNvPr id="22532" name="Text Box 4"/>
          <p:cNvSpPr txBox="1">
            <a:spLocks noChangeArrowheads="1"/>
          </p:cNvSpPr>
          <p:nvPr/>
        </p:nvSpPr>
        <p:spPr bwMode="auto">
          <a:xfrm rot="-1818082">
            <a:off x="6705600" y="469900"/>
            <a:ext cx="19669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latin typeface="Tempus Sans ITC" pitchFamily="82" charset="0"/>
              </a:rPr>
              <a:t>RIGHT </a:t>
            </a:r>
          </a:p>
          <a:p>
            <a:r>
              <a:rPr lang="en-US" sz="3600">
                <a:latin typeface="Tempus Sans ITC" pitchFamily="82" charset="0"/>
              </a:rPr>
              <a:t>AND</a:t>
            </a:r>
          </a:p>
          <a:p>
            <a:r>
              <a:rPr lang="en-US" sz="3600">
                <a:latin typeface="Tempus Sans ITC" pitchFamily="82" charset="0"/>
              </a:rPr>
              <a:t>WRONG</a:t>
            </a: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85800"/>
            <a:ext cx="7772400" cy="1143000"/>
          </a:xfrm>
        </p:spPr>
        <p:txBody>
          <a:bodyPr>
            <a:normAutofit fontScale="90000"/>
          </a:bodyPr>
          <a:lstStyle/>
          <a:p>
            <a:pPr algn="l"/>
            <a:r>
              <a:rPr lang="en-US" sz="8000"/>
              <a:t>GOD IS…</a:t>
            </a:r>
          </a:p>
        </p:txBody>
      </p:sp>
      <p:sp>
        <p:nvSpPr>
          <p:cNvPr id="24579" name="Rectangle 3"/>
          <p:cNvSpPr>
            <a:spLocks noGrp="1" noChangeArrowheads="1"/>
          </p:cNvSpPr>
          <p:nvPr>
            <p:ph idx="1"/>
          </p:nvPr>
        </p:nvSpPr>
        <p:spPr>
          <a:xfrm>
            <a:off x="-76200" y="1828800"/>
            <a:ext cx="9144000" cy="4724400"/>
          </a:xfrm>
        </p:spPr>
        <p:txBody>
          <a:bodyPr/>
          <a:lstStyle/>
          <a:p>
            <a:r>
              <a:rPr lang="en-US" sz="6500">
                <a:latin typeface="Tahoma" pitchFamily="34" charset="0"/>
              </a:rPr>
              <a:t>Made Known…</a:t>
            </a:r>
          </a:p>
          <a:p>
            <a:pPr lvl="1"/>
            <a:r>
              <a:rPr lang="en-US" sz="5900" i="1">
                <a:latin typeface="Tahoma" pitchFamily="34" charset="0"/>
              </a:rPr>
              <a:t>The Heavens Declare…</a:t>
            </a:r>
          </a:p>
          <a:p>
            <a:pPr lvl="1"/>
            <a:r>
              <a:rPr lang="en-US" sz="5900" i="1">
                <a:latin typeface="Tahoma" pitchFamily="34" charset="0"/>
              </a:rPr>
              <a:t>The Word reveals…</a:t>
            </a:r>
          </a:p>
          <a:p>
            <a:pPr lvl="2">
              <a:buFontTx/>
              <a:buNone/>
            </a:pPr>
            <a:r>
              <a:rPr lang="en-US" sz="5200">
                <a:latin typeface="Tahoma" pitchFamily="34" charset="0"/>
              </a:rPr>
              <a:t>				Romans 1:16-32</a:t>
            </a:r>
            <a:endParaRPr lang="en-US" sz="4200">
              <a:latin typeface="Tahoma" pitchFamily="34" charset="0"/>
            </a:endParaRPr>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1752600"/>
            <a:ext cx="7924800" cy="1143000"/>
          </a:xfrm>
        </p:spPr>
        <p:txBody>
          <a:bodyPr>
            <a:normAutofit fontScale="90000"/>
          </a:bodyPr>
          <a:lstStyle/>
          <a:p>
            <a:r>
              <a:rPr lang="en-US" sz="4800" dirty="0" smtClean="0">
                <a:solidFill>
                  <a:schemeClr val="bg1"/>
                </a:solidFill>
                <a:latin typeface="Tahoma" pitchFamily="34" charset="0"/>
              </a:rPr>
              <a:t>“as </a:t>
            </a:r>
            <a:r>
              <a:rPr lang="en-US" sz="4800" dirty="0">
                <a:solidFill>
                  <a:schemeClr val="bg1"/>
                </a:solidFill>
                <a:latin typeface="Tahoma" pitchFamily="34" charset="0"/>
              </a:rPr>
              <a:t>His divine power has given to us all things that </a:t>
            </a:r>
            <a:r>
              <a:rPr lang="en-US" sz="4800" i="1" dirty="0">
                <a:solidFill>
                  <a:schemeClr val="bg1"/>
                </a:solidFill>
                <a:latin typeface="Tahoma" pitchFamily="34" charset="0"/>
              </a:rPr>
              <a:t>pertain</a:t>
            </a:r>
            <a:r>
              <a:rPr lang="en-US" sz="4800" dirty="0">
                <a:solidFill>
                  <a:schemeClr val="bg1"/>
                </a:solidFill>
                <a:latin typeface="Tahoma" pitchFamily="34" charset="0"/>
              </a:rPr>
              <a:t> to life and godliness, through the knowledge of Him who called us by glory and </a:t>
            </a:r>
            <a:r>
              <a:rPr lang="en-US" sz="4800" dirty="0" smtClean="0">
                <a:solidFill>
                  <a:schemeClr val="bg1"/>
                </a:solidFill>
                <a:latin typeface="Tahoma" pitchFamily="34" charset="0"/>
              </a:rPr>
              <a:t>virtue” </a:t>
            </a:r>
            <a:r>
              <a:rPr lang="en-US" sz="4800" dirty="0">
                <a:solidFill>
                  <a:schemeClr val="bg1"/>
                </a:solidFill>
                <a:latin typeface="Tahoma" pitchFamily="34" charset="0"/>
              </a:rPr>
              <a:t/>
            </a:r>
            <a:br>
              <a:rPr lang="en-US" sz="4800" dirty="0">
                <a:solidFill>
                  <a:schemeClr val="bg1"/>
                </a:solidFill>
                <a:latin typeface="Tahoma" pitchFamily="34" charset="0"/>
              </a:rPr>
            </a:br>
            <a:r>
              <a:rPr lang="en-US" sz="4800" dirty="0">
                <a:solidFill>
                  <a:schemeClr val="bg1"/>
                </a:solidFill>
                <a:latin typeface="Tahoma" pitchFamily="34" charset="0"/>
              </a:rPr>
              <a:t>	- 2 Peter 1:3</a:t>
            </a:r>
          </a:p>
        </p:txBody>
      </p:sp>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0" name="AutoShape 8"/>
          <p:cNvSpPr>
            <a:spLocks noChangeArrowheads="1"/>
          </p:cNvSpPr>
          <p:nvPr/>
        </p:nvSpPr>
        <p:spPr bwMode="auto">
          <a:xfrm rot="-27094867">
            <a:off x="3543300" y="3238500"/>
            <a:ext cx="1905000" cy="3962400"/>
          </a:xfrm>
          <a:prstGeom prst="curvedRightArrow">
            <a:avLst>
              <a:gd name="adj1" fmla="val 41600"/>
              <a:gd name="adj2" fmla="val 832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 name="Rectangle 2"/>
          <p:cNvSpPr>
            <a:spLocks noGrp="1" noChangeArrowheads="1"/>
          </p:cNvSpPr>
          <p:nvPr>
            <p:ph type="title"/>
          </p:nvPr>
        </p:nvSpPr>
        <p:spPr>
          <a:xfrm>
            <a:off x="-152400" y="3035555"/>
            <a:ext cx="2819400" cy="1143000"/>
          </a:xfrm>
        </p:spPr>
        <p:txBody>
          <a:bodyPr>
            <a:normAutofit fontScale="90000"/>
          </a:bodyPr>
          <a:lstStyle/>
          <a:p>
            <a:r>
              <a:rPr lang="en-US" dirty="0">
                <a:latin typeface="Tahoma" pitchFamily="34" charset="0"/>
              </a:rPr>
              <a:t>We </a:t>
            </a:r>
            <a:br>
              <a:rPr lang="en-US" dirty="0">
                <a:latin typeface="Tahoma" pitchFamily="34" charset="0"/>
              </a:rPr>
            </a:br>
            <a:r>
              <a:rPr lang="en-US" dirty="0">
                <a:latin typeface="Tahoma" pitchFamily="34" charset="0"/>
              </a:rPr>
              <a:t>Are</a:t>
            </a:r>
            <a:br>
              <a:rPr lang="en-US" dirty="0">
                <a:latin typeface="Tahoma" pitchFamily="34" charset="0"/>
              </a:rPr>
            </a:br>
            <a:r>
              <a:rPr lang="en-US" dirty="0">
                <a:latin typeface="Tahoma" pitchFamily="34" charset="0"/>
              </a:rPr>
              <a:t>In</a:t>
            </a:r>
            <a:br>
              <a:rPr lang="en-US" dirty="0">
                <a:latin typeface="Tahoma" pitchFamily="34" charset="0"/>
              </a:rPr>
            </a:br>
            <a:r>
              <a:rPr lang="en-US" dirty="0">
                <a:latin typeface="Tahoma" pitchFamily="34" charset="0"/>
              </a:rPr>
              <a:t>Christ</a:t>
            </a:r>
          </a:p>
        </p:txBody>
      </p:sp>
      <p:sp>
        <p:nvSpPr>
          <p:cNvPr id="28677" name="Rectangle 5"/>
          <p:cNvSpPr>
            <a:spLocks noGrp="1" noChangeArrowheads="1"/>
          </p:cNvSpPr>
          <p:nvPr>
            <p:ph idx="1"/>
          </p:nvPr>
        </p:nvSpPr>
        <p:spPr>
          <a:xfrm>
            <a:off x="5184710" y="2447925"/>
            <a:ext cx="3962400" cy="4114800"/>
          </a:xfrm>
          <a:noFill/>
          <a:ln/>
        </p:spPr>
        <p:txBody>
          <a:bodyPr/>
          <a:lstStyle/>
          <a:p>
            <a:pPr algn="ctr">
              <a:spcBef>
                <a:spcPct val="0"/>
              </a:spcBef>
              <a:buClrTx/>
              <a:buSzTx/>
              <a:buFontTx/>
              <a:buNone/>
            </a:pPr>
            <a:r>
              <a:rPr lang="en-US" sz="4400" dirty="0">
                <a:latin typeface="Tahoma" pitchFamily="34" charset="0"/>
              </a:rPr>
              <a:t>Christ </a:t>
            </a:r>
          </a:p>
          <a:p>
            <a:pPr algn="ctr">
              <a:spcBef>
                <a:spcPct val="0"/>
              </a:spcBef>
              <a:buClrTx/>
              <a:buSzTx/>
              <a:buFontTx/>
              <a:buNone/>
            </a:pPr>
            <a:r>
              <a:rPr lang="en-US" sz="4400" dirty="0">
                <a:latin typeface="Tahoma" pitchFamily="34" charset="0"/>
              </a:rPr>
              <a:t>Is </a:t>
            </a:r>
          </a:p>
          <a:p>
            <a:pPr algn="ctr">
              <a:spcBef>
                <a:spcPct val="0"/>
              </a:spcBef>
              <a:buClrTx/>
              <a:buSzTx/>
              <a:buFontTx/>
              <a:buNone/>
            </a:pPr>
            <a:r>
              <a:rPr lang="en-US" sz="4400" dirty="0">
                <a:latin typeface="Tahoma" pitchFamily="34" charset="0"/>
              </a:rPr>
              <a:t>In</a:t>
            </a:r>
          </a:p>
          <a:p>
            <a:pPr algn="ctr">
              <a:spcBef>
                <a:spcPct val="0"/>
              </a:spcBef>
              <a:buClrTx/>
              <a:buSzTx/>
              <a:buFontTx/>
              <a:buNone/>
            </a:pPr>
            <a:r>
              <a:rPr lang="en-US" sz="4400" dirty="0">
                <a:latin typeface="Tahoma" pitchFamily="34" charset="0"/>
              </a:rPr>
              <a:t>Us</a:t>
            </a:r>
          </a:p>
        </p:txBody>
      </p:sp>
      <p:sp>
        <p:nvSpPr>
          <p:cNvPr id="28679" name="AutoShape 7"/>
          <p:cNvSpPr>
            <a:spLocks noChangeArrowheads="1"/>
          </p:cNvSpPr>
          <p:nvPr/>
        </p:nvSpPr>
        <p:spPr bwMode="auto">
          <a:xfrm rot="-16269811">
            <a:off x="3200400" y="0"/>
            <a:ext cx="1905000" cy="4191000"/>
          </a:xfrm>
          <a:prstGeom prst="curvedRightArrow">
            <a:avLst>
              <a:gd name="adj1" fmla="val 44000"/>
              <a:gd name="adj2" fmla="val 88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Text Box 9"/>
          <p:cNvSpPr txBox="1">
            <a:spLocks noChangeArrowheads="1"/>
          </p:cNvSpPr>
          <p:nvPr/>
        </p:nvSpPr>
        <p:spPr bwMode="auto">
          <a:xfrm>
            <a:off x="3251200" y="3194050"/>
            <a:ext cx="21542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a:solidFill>
                  <a:srgbClr val="FFFFFF"/>
                </a:solidFill>
                <a:latin typeface="Arial Narrow" pitchFamily="34" charset="0"/>
              </a:rPr>
              <a:t>Galatians</a:t>
            </a:r>
          </a:p>
          <a:p>
            <a:pPr algn="ctr"/>
            <a:r>
              <a:rPr lang="en-US" sz="4000">
                <a:solidFill>
                  <a:srgbClr val="FFFFFF"/>
                </a:solidFill>
                <a:latin typeface="Arial Narrow" pitchFamily="34" charset="0"/>
              </a:rPr>
              <a:t> 3:27, 4:19</a:t>
            </a:r>
          </a:p>
        </p:txBody>
      </p:sp>
      <p:sp>
        <p:nvSpPr>
          <p:cNvPr id="28682" name="Text Box 10"/>
          <p:cNvSpPr txBox="1">
            <a:spLocks noChangeArrowheads="1"/>
          </p:cNvSpPr>
          <p:nvPr/>
        </p:nvSpPr>
        <p:spPr bwMode="auto">
          <a:xfrm>
            <a:off x="160338" y="533400"/>
            <a:ext cx="8907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u="sng">
                <a:solidFill>
                  <a:srgbClr val="FFFFFF"/>
                </a:solidFill>
                <a:latin typeface="Arial Narrow" pitchFamily="34" charset="0"/>
              </a:rPr>
              <a:t>THE REALM OF SPIRITUAL CERTAINTY</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4000"/>
                                  </p:stCondLst>
                                  <p:childTnLst>
                                    <p:set>
                                      <p:cBhvr>
                                        <p:cTn id="6" dur="1" fill="hold">
                                          <p:stCondLst>
                                            <p:cond delay="0"/>
                                          </p:stCondLst>
                                        </p:cTn>
                                        <p:tgtEl>
                                          <p:spTgt spid="28679"/>
                                        </p:tgtEl>
                                        <p:attrNameLst>
                                          <p:attrName>style.visibility</p:attrName>
                                        </p:attrNameLst>
                                      </p:cBhvr>
                                      <p:to>
                                        <p:strVal val="visible"/>
                                      </p:to>
                                    </p:set>
                                    <p:animEffect transition="in" filter="randombar(horizontal)">
                                      <p:cBhvr>
                                        <p:cTn id="7" dur="500"/>
                                        <p:tgtEl>
                                          <p:spTgt spid="28679"/>
                                        </p:tgtEl>
                                      </p:cBhvr>
                                    </p:animEffect>
                                  </p:childTnLst>
                                </p:cTn>
                              </p:par>
                            </p:childTnLst>
                          </p:cTn>
                        </p:par>
                        <p:par>
                          <p:cTn id="8" fill="hold" nodeType="afterGroup">
                            <p:stCondLst>
                              <p:cond delay="4500"/>
                            </p:stCondLst>
                            <p:childTnLst>
                              <p:par>
                                <p:cTn id="9" presetID="3" presetClass="entr" presetSubtype="10" fill="hold" grpId="0" nodeType="afterEffect">
                                  <p:stCondLst>
                                    <p:cond delay="1000"/>
                                  </p:stCondLst>
                                  <p:childTnLst>
                                    <p:set>
                                      <p:cBhvr>
                                        <p:cTn id="10" dur="1" fill="hold">
                                          <p:stCondLst>
                                            <p:cond delay="0"/>
                                          </p:stCondLst>
                                        </p:cTn>
                                        <p:tgtEl>
                                          <p:spTgt spid="28674"/>
                                        </p:tgtEl>
                                        <p:attrNameLst>
                                          <p:attrName>style.visibility</p:attrName>
                                        </p:attrNameLst>
                                      </p:cBhvr>
                                      <p:to>
                                        <p:strVal val="visible"/>
                                      </p:to>
                                    </p:set>
                                    <p:animEffect transition="in" filter="blinds(horizontal)">
                                      <p:cBhvr>
                                        <p:cTn id="11" dur="500"/>
                                        <p:tgtEl>
                                          <p:spTgt spid="28674"/>
                                        </p:tgtEl>
                                      </p:cBhvr>
                                    </p:animEffect>
                                  </p:childTnLst>
                                </p:cTn>
                              </p:par>
                            </p:childTnLst>
                          </p:cTn>
                        </p:par>
                        <p:par>
                          <p:cTn id="12" fill="hold" nodeType="afterGroup">
                            <p:stCondLst>
                              <p:cond delay="6000"/>
                            </p:stCondLst>
                            <p:childTnLst>
                              <p:par>
                                <p:cTn id="13" presetID="14" presetClass="entr" presetSubtype="10" fill="hold" grpId="0" nodeType="afterEffect">
                                  <p:stCondLst>
                                    <p:cond delay="1000"/>
                                  </p:stCondLst>
                                  <p:childTnLst>
                                    <p:set>
                                      <p:cBhvr>
                                        <p:cTn id="14" dur="1" fill="hold">
                                          <p:stCondLst>
                                            <p:cond delay="0"/>
                                          </p:stCondLst>
                                        </p:cTn>
                                        <p:tgtEl>
                                          <p:spTgt spid="28680"/>
                                        </p:tgtEl>
                                        <p:attrNameLst>
                                          <p:attrName>style.visibility</p:attrName>
                                        </p:attrNameLst>
                                      </p:cBhvr>
                                      <p:to>
                                        <p:strVal val="visible"/>
                                      </p:to>
                                    </p:set>
                                    <p:animEffect transition="in" filter="randombar(horizontal)">
                                      <p:cBhvr>
                                        <p:cTn id="15" dur="500"/>
                                        <p:tgtEl>
                                          <p:spTgt spid="28680"/>
                                        </p:tgtEl>
                                      </p:cBhvr>
                                    </p:animEffect>
                                  </p:childTnLst>
                                </p:cTn>
                              </p:par>
                            </p:childTnLst>
                          </p:cTn>
                        </p:par>
                        <p:par>
                          <p:cTn id="16" fill="hold" nodeType="afterGroup">
                            <p:stCondLst>
                              <p:cond delay="7500"/>
                            </p:stCondLst>
                            <p:childTnLst>
                              <p:par>
                                <p:cTn id="17" presetID="3" presetClass="entr" presetSubtype="10" fill="hold" grpId="0" nodeType="afterEffect">
                                  <p:stCondLst>
                                    <p:cond delay="2000"/>
                                  </p:stCondLst>
                                  <p:childTnLst>
                                    <p:set>
                                      <p:cBhvr>
                                        <p:cTn id="18" dur="1" fill="hold">
                                          <p:stCondLst>
                                            <p:cond delay="0"/>
                                          </p:stCondLst>
                                        </p:cTn>
                                        <p:tgtEl>
                                          <p:spTgt spid="28677"/>
                                        </p:tgtEl>
                                        <p:attrNameLst>
                                          <p:attrName>style.visibility</p:attrName>
                                        </p:attrNameLst>
                                      </p:cBhvr>
                                      <p:to>
                                        <p:strVal val="visible"/>
                                      </p:to>
                                    </p:set>
                                    <p:animEffect transition="in" filter="blinds(horizontal)">
                                      <p:cBhvr>
                                        <p:cTn id="19"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P spid="28674" grpId="0" autoUpdateAnimBg="0"/>
      <p:bldP spid="28677" grpId="0" animBg="1" autoUpdateAnimBg="0"/>
      <p:bldP spid="286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1029"/>
          <p:cNvSpPr>
            <a:spLocks noChangeArrowheads="1"/>
          </p:cNvSpPr>
          <p:nvPr/>
        </p:nvSpPr>
        <p:spPr bwMode="auto">
          <a:xfrm rot="-27094867">
            <a:off x="3543300" y="3314700"/>
            <a:ext cx="1905000" cy="3962400"/>
          </a:xfrm>
          <a:prstGeom prst="curvedRightArrow">
            <a:avLst>
              <a:gd name="adj1" fmla="val 41600"/>
              <a:gd name="adj2" fmla="val 832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6" name="Rectangle 1026"/>
          <p:cNvSpPr>
            <a:spLocks noGrp="1" noChangeArrowheads="1"/>
          </p:cNvSpPr>
          <p:nvPr>
            <p:ph type="title"/>
          </p:nvPr>
        </p:nvSpPr>
        <p:spPr>
          <a:xfrm>
            <a:off x="168114" y="3155428"/>
            <a:ext cx="2498886" cy="1143000"/>
          </a:xfrm>
        </p:spPr>
        <p:txBody>
          <a:bodyPr>
            <a:normAutofit fontScale="90000"/>
          </a:bodyPr>
          <a:lstStyle/>
          <a:p>
            <a:r>
              <a:rPr lang="en-US" dirty="0">
                <a:latin typeface="Tahoma" pitchFamily="34" charset="0"/>
              </a:rPr>
              <a:t>You</a:t>
            </a:r>
            <a:br>
              <a:rPr lang="en-US" dirty="0">
                <a:latin typeface="Tahoma" pitchFamily="34" charset="0"/>
              </a:rPr>
            </a:br>
            <a:r>
              <a:rPr lang="en-US" dirty="0">
                <a:latin typeface="Tahoma" pitchFamily="34" charset="0"/>
              </a:rPr>
              <a:t>Have </a:t>
            </a:r>
            <a:br>
              <a:rPr lang="en-US" dirty="0">
                <a:latin typeface="Tahoma" pitchFamily="34" charset="0"/>
              </a:rPr>
            </a:br>
            <a:r>
              <a:rPr lang="en-US" dirty="0">
                <a:latin typeface="Tahoma" pitchFamily="34" charset="0"/>
              </a:rPr>
              <a:t>Known</a:t>
            </a:r>
            <a:br>
              <a:rPr lang="en-US" dirty="0">
                <a:latin typeface="Tahoma" pitchFamily="34" charset="0"/>
              </a:rPr>
            </a:br>
            <a:r>
              <a:rPr lang="en-US" dirty="0">
                <a:latin typeface="Tahoma" pitchFamily="34" charset="0"/>
              </a:rPr>
              <a:t>God</a:t>
            </a:r>
          </a:p>
        </p:txBody>
      </p:sp>
      <p:sp>
        <p:nvSpPr>
          <p:cNvPr id="41987" name="Rectangle 1027"/>
          <p:cNvSpPr>
            <a:spLocks noGrp="1" noChangeArrowheads="1"/>
          </p:cNvSpPr>
          <p:nvPr>
            <p:ph idx="1"/>
          </p:nvPr>
        </p:nvSpPr>
        <p:spPr>
          <a:xfrm>
            <a:off x="5649247" y="2454275"/>
            <a:ext cx="3494753" cy="4114800"/>
          </a:xfrm>
          <a:noFill/>
          <a:ln/>
        </p:spPr>
        <p:txBody>
          <a:bodyPr/>
          <a:lstStyle/>
          <a:p>
            <a:pPr marL="0" indent="0" algn="ctr">
              <a:spcBef>
                <a:spcPct val="0"/>
              </a:spcBef>
              <a:buClrTx/>
              <a:buSzTx/>
              <a:buFontTx/>
              <a:buNone/>
            </a:pPr>
            <a:r>
              <a:rPr lang="en-US" sz="4400" dirty="0">
                <a:solidFill>
                  <a:schemeClr val="bg2"/>
                </a:solidFill>
                <a:latin typeface="Tahoma" pitchFamily="34" charset="0"/>
              </a:rPr>
              <a:t>You</a:t>
            </a:r>
            <a:br>
              <a:rPr lang="en-US" sz="4400" dirty="0">
                <a:solidFill>
                  <a:schemeClr val="bg2"/>
                </a:solidFill>
                <a:latin typeface="Tahoma" pitchFamily="34" charset="0"/>
              </a:rPr>
            </a:br>
            <a:r>
              <a:rPr lang="en-US" sz="4400" dirty="0">
                <a:solidFill>
                  <a:schemeClr val="bg2"/>
                </a:solidFill>
                <a:latin typeface="Tahoma" pitchFamily="34" charset="0"/>
              </a:rPr>
              <a:t>Are </a:t>
            </a:r>
            <a:br>
              <a:rPr lang="en-US" sz="4400" dirty="0">
                <a:solidFill>
                  <a:schemeClr val="bg2"/>
                </a:solidFill>
                <a:latin typeface="Tahoma" pitchFamily="34" charset="0"/>
              </a:rPr>
            </a:br>
            <a:r>
              <a:rPr lang="en-US" sz="4400" dirty="0">
                <a:solidFill>
                  <a:schemeClr val="bg2"/>
                </a:solidFill>
                <a:latin typeface="Tahoma" pitchFamily="34" charset="0"/>
              </a:rPr>
              <a:t>Known By</a:t>
            </a:r>
            <a:br>
              <a:rPr lang="en-US" sz="4400" dirty="0">
                <a:solidFill>
                  <a:schemeClr val="bg2"/>
                </a:solidFill>
                <a:latin typeface="Tahoma" pitchFamily="34" charset="0"/>
              </a:rPr>
            </a:br>
            <a:r>
              <a:rPr lang="en-US" sz="4400" dirty="0">
                <a:solidFill>
                  <a:schemeClr val="bg2"/>
                </a:solidFill>
                <a:latin typeface="Tahoma" pitchFamily="34" charset="0"/>
              </a:rPr>
              <a:t>God</a:t>
            </a:r>
          </a:p>
        </p:txBody>
      </p:sp>
      <p:sp>
        <p:nvSpPr>
          <p:cNvPr id="41988" name="AutoShape 1028"/>
          <p:cNvSpPr>
            <a:spLocks noChangeArrowheads="1"/>
          </p:cNvSpPr>
          <p:nvPr/>
        </p:nvSpPr>
        <p:spPr bwMode="auto">
          <a:xfrm rot="-16269811">
            <a:off x="3200400" y="0"/>
            <a:ext cx="1905000" cy="4191000"/>
          </a:xfrm>
          <a:prstGeom prst="curvedRightArrow">
            <a:avLst>
              <a:gd name="adj1" fmla="val 44000"/>
              <a:gd name="adj2" fmla="val 88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Text Box 1030"/>
          <p:cNvSpPr txBox="1">
            <a:spLocks noChangeArrowheads="1"/>
          </p:cNvSpPr>
          <p:nvPr/>
        </p:nvSpPr>
        <p:spPr bwMode="auto">
          <a:xfrm>
            <a:off x="3276600" y="3200400"/>
            <a:ext cx="21034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a:solidFill>
                  <a:srgbClr val="FFFFFF"/>
                </a:solidFill>
              </a:rPr>
              <a:t>Galatians</a:t>
            </a:r>
          </a:p>
          <a:p>
            <a:pPr algn="ctr"/>
            <a:r>
              <a:rPr lang="en-US" sz="4000">
                <a:solidFill>
                  <a:srgbClr val="FFFFFF"/>
                </a:solidFill>
              </a:rPr>
              <a:t> 4:9</a:t>
            </a:r>
          </a:p>
        </p:txBody>
      </p:sp>
      <p:sp>
        <p:nvSpPr>
          <p:cNvPr id="41991" name="Text Box 1031"/>
          <p:cNvSpPr txBox="1">
            <a:spLocks noChangeArrowheads="1"/>
          </p:cNvSpPr>
          <p:nvPr/>
        </p:nvSpPr>
        <p:spPr bwMode="auto">
          <a:xfrm>
            <a:off x="160338" y="533400"/>
            <a:ext cx="8907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u="sng">
                <a:solidFill>
                  <a:srgbClr val="FFFFFF"/>
                </a:solidFill>
                <a:latin typeface="Arial Narrow" pitchFamily="34" charset="0"/>
              </a:rPr>
              <a:t>THE REALM OF SPIRITUAL CERTAINTY</a:t>
            </a:r>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990600"/>
            <a:ext cx="7772400" cy="1143000"/>
          </a:xfrm>
        </p:spPr>
        <p:txBody>
          <a:bodyPr>
            <a:normAutofit fontScale="90000"/>
          </a:bodyPr>
          <a:lstStyle/>
          <a:p>
            <a:r>
              <a:rPr lang="en-US" sz="5400" u="sng">
                <a:latin typeface="Tahoma" pitchFamily="34" charset="0"/>
              </a:rPr>
              <a:t>“I Know Him”</a:t>
            </a:r>
            <a:br>
              <a:rPr lang="en-US" sz="5400" u="sng">
                <a:latin typeface="Tahoma" pitchFamily="34" charset="0"/>
              </a:rPr>
            </a:br>
            <a:endParaRPr lang="en-US" sz="5400" u="sng">
              <a:latin typeface="Tahoma" pitchFamily="34" charset="0"/>
            </a:endParaRPr>
          </a:p>
        </p:txBody>
      </p:sp>
      <p:sp>
        <p:nvSpPr>
          <p:cNvPr id="30723" name="Rectangle 3"/>
          <p:cNvSpPr>
            <a:spLocks noGrp="1" noChangeArrowheads="1"/>
          </p:cNvSpPr>
          <p:nvPr>
            <p:ph idx="1"/>
          </p:nvPr>
        </p:nvSpPr>
        <p:spPr>
          <a:xfrm>
            <a:off x="228600" y="2514600"/>
            <a:ext cx="8763000" cy="5029200"/>
          </a:xfrm>
        </p:spPr>
        <p:txBody>
          <a:bodyPr/>
          <a:lstStyle/>
          <a:p>
            <a:pPr algn="ctr">
              <a:buFontTx/>
              <a:buNone/>
            </a:pPr>
            <a:r>
              <a:rPr lang="en-US" sz="5400">
                <a:solidFill>
                  <a:srgbClr val="FFFFFF"/>
                </a:solidFill>
                <a:latin typeface="Arial" charset="0"/>
              </a:rPr>
              <a:t>My sheep hear My voice, and I know them, and they follow Me.	</a:t>
            </a:r>
          </a:p>
          <a:p>
            <a:pPr algn="ctr">
              <a:buFontTx/>
              <a:buNone/>
            </a:pPr>
            <a:r>
              <a:rPr lang="en-US" sz="4000">
                <a:solidFill>
                  <a:srgbClr val="FFFFFF"/>
                </a:solidFill>
                <a:latin typeface="Arial" charset="0"/>
              </a:rPr>
              <a:t>				- John 10:27</a:t>
            </a:r>
          </a:p>
        </p:txBody>
      </p:sp>
      <p:pic>
        <p:nvPicPr>
          <p:cNvPr id="4100" name="Picture 4" descr="C:\Users\Steven\AppData\Local\Microsoft\Windows\Temporary Internet Files\Content.IE5\PEKNSVN8\MP9002626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657600" cy="2432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762000" y="990600"/>
            <a:ext cx="7772400" cy="1143000"/>
          </a:xfrm>
        </p:spPr>
        <p:txBody>
          <a:bodyPr>
            <a:normAutofit fontScale="90000"/>
          </a:bodyPr>
          <a:lstStyle/>
          <a:p>
            <a:r>
              <a:rPr lang="en-US" sz="5400" u="sng">
                <a:latin typeface="Tahoma" pitchFamily="34" charset="0"/>
              </a:rPr>
              <a:t>“I Know Him”</a:t>
            </a:r>
            <a:br>
              <a:rPr lang="en-US" sz="5400" u="sng">
                <a:latin typeface="Tahoma" pitchFamily="34" charset="0"/>
              </a:rPr>
            </a:br>
            <a:endParaRPr lang="en-US" sz="5400" u="sng">
              <a:latin typeface="Tahoma" pitchFamily="34" charset="0"/>
            </a:endParaRPr>
          </a:p>
        </p:txBody>
      </p:sp>
      <p:sp>
        <p:nvSpPr>
          <p:cNvPr id="54276" name="Rectangle 4"/>
          <p:cNvSpPr>
            <a:spLocks noGrp="1" noChangeArrowheads="1"/>
          </p:cNvSpPr>
          <p:nvPr>
            <p:ph idx="1"/>
          </p:nvPr>
        </p:nvSpPr>
        <p:spPr>
          <a:xfrm>
            <a:off x="-533400" y="2133600"/>
            <a:ext cx="8763000" cy="5029200"/>
          </a:xfrm>
        </p:spPr>
        <p:txBody>
          <a:bodyPr/>
          <a:lstStyle/>
          <a:p>
            <a:pPr algn="ctr">
              <a:buFontTx/>
              <a:buNone/>
            </a:pPr>
            <a:r>
              <a:rPr lang="en-US" sz="5400">
                <a:solidFill>
                  <a:srgbClr val="FFFFFF"/>
                </a:solidFill>
                <a:latin typeface="Arial" charset="0"/>
              </a:rPr>
              <a:t>Many will say…               have we not…,                          but He will say…</a:t>
            </a:r>
          </a:p>
          <a:p>
            <a:pPr algn="ctr">
              <a:buFontTx/>
              <a:buNone/>
            </a:pPr>
            <a:r>
              <a:rPr lang="en-US" sz="5400">
                <a:solidFill>
                  <a:srgbClr val="FFFFFF"/>
                </a:solidFill>
                <a:latin typeface="Arial" charset="0"/>
              </a:rPr>
              <a:t>	       </a:t>
            </a:r>
            <a:r>
              <a:rPr lang="en-US" sz="5400" i="1">
                <a:solidFill>
                  <a:srgbClr val="FFFFFF"/>
                </a:solidFill>
                <a:latin typeface="Arial" charset="0"/>
              </a:rPr>
              <a:t>“I never knew you”		</a:t>
            </a:r>
            <a:r>
              <a:rPr lang="en-US" i="1">
                <a:solidFill>
                  <a:srgbClr val="FFFFFF"/>
                </a:solidFill>
                <a:latin typeface="Arial" charset="0"/>
              </a:rPr>
              <a:t>			</a:t>
            </a:r>
            <a:r>
              <a:rPr lang="en-US" sz="4000" i="1">
                <a:solidFill>
                  <a:srgbClr val="FFFFFF"/>
                </a:solidFill>
                <a:latin typeface="Arial" charset="0"/>
              </a:rPr>
              <a:t>-</a:t>
            </a:r>
            <a:r>
              <a:rPr lang="en-US" sz="4000">
                <a:solidFill>
                  <a:srgbClr val="FFFFFF"/>
                </a:solidFill>
                <a:latin typeface="Arial" charset="0"/>
              </a:rPr>
              <a:t> Matthew 7:21</a:t>
            </a:r>
          </a:p>
          <a:p>
            <a:pPr algn="ctr">
              <a:buFontTx/>
              <a:buNone/>
            </a:pPr>
            <a:endParaRPr lang="en-US" sz="4000">
              <a:solidFill>
                <a:srgbClr val="FFFFFF"/>
              </a:solidFill>
              <a:latin typeface="Arial" charset="0"/>
            </a:endParaRPr>
          </a:p>
        </p:txBody>
      </p:sp>
      <p:pic>
        <p:nvPicPr>
          <p:cNvPr id="5" name="Picture 4" descr="C:\Users\Steven\AppData\Local\Microsoft\Windows\Temporary Internet Files\Content.IE5\PEKNSVN8\MP9002626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657600" cy="2432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idx="4294967295"/>
          </p:nvPr>
        </p:nvSpPr>
        <p:spPr>
          <a:xfrm>
            <a:off x="0" y="990600"/>
            <a:ext cx="7772400" cy="1143000"/>
          </a:xfrm>
        </p:spPr>
        <p:txBody>
          <a:bodyPr>
            <a:normAutofit fontScale="90000"/>
          </a:bodyPr>
          <a:lstStyle/>
          <a:p>
            <a:r>
              <a:rPr lang="en-US" sz="5400" u="sng">
                <a:latin typeface="Tahoma" pitchFamily="34" charset="0"/>
              </a:rPr>
              <a:t>“I Know Him”</a:t>
            </a:r>
            <a:br>
              <a:rPr lang="en-US" sz="5400" u="sng">
                <a:latin typeface="Tahoma" pitchFamily="34" charset="0"/>
              </a:rPr>
            </a:br>
            <a:endParaRPr lang="en-US" sz="5400" u="sng">
              <a:latin typeface="Tahoma" pitchFamily="34" charset="0"/>
            </a:endParaRPr>
          </a:p>
        </p:txBody>
      </p:sp>
      <p:sp>
        <p:nvSpPr>
          <p:cNvPr id="55302" name="Rectangle 6"/>
          <p:cNvSpPr>
            <a:spLocks noGrp="1" noChangeArrowheads="1"/>
          </p:cNvSpPr>
          <p:nvPr>
            <p:ph idx="4294967295"/>
          </p:nvPr>
        </p:nvSpPr>
        <p:spPr>
          <a:xfrm>
            <a:off x="0" y="2590800"/>
            <a:ext cx="8001000" cy="5334000"/>
          </a:xfrm>
          <a:noFill/>
          <a:ln/>
        </p:spPr>
        <p:txBody>
          <a:bodyPr/>
          <a:lstStyle/>
          <a:p>
            <a:pPr algn="ctr">
              <a:buFontTx/>
              <a:buNone/>
            </a:pPr>
            <a:r>
              <a:rPr lang="en-US" sz="5000">
                <a:solidFill>
                  <a:srgbClr val="FFFFFF"/>
                </a:solidFill>
                <a:effectLst>
                  <a:outerShdw blurRad="38100" dist="38100" dir="2700000" algn="tl">
                    <a:srgbClr val="000000"/>
                  </a:outerShdw>
                </a:effectLst>
                <a:latin typeface="Arial" charset="0"/>
              </a:rPr>
              <a:t>He who says, “I know Him,” and does not keep His commandments, is a liar, and the truth is not in him.</a:t>
            </a:r>
          </a:p>
          <a:p>
            <a:pPr algn="ctr">
              <a:buFontTx/>
              <a:buNone/>
            </a:pPr>
            <a:r>
              <a:rPr lang="en-US" i="1">
                <a:solidFill>
                  <a:srgbClr val="FFFFFF"/>
                </a:solidFill>
                <a:latin typeface="Arial" charset="0"/>
              </a:rPr>
              <a:t>				</a:t>
            </a:r>
            <a:r>
              <a:rPr lang="en-US" sz="3800" i="1">
                <a:solidFill>
                  <a:srgbClr val="FFFFFF"/>
                </a:solidFill>
                <a:latin typeface="Arial" charset="0"/>
              </a:rPr>
              <a:t>-</a:t>
            </a:r>
            <a:r>
              <a:rPr lang="en-US" sz="3800">
                <a:solidFill>
                  <a:srgbClr val="FFFFFF"/>
                </a:solidFill>
                <a:latin typeface="Arial" charset="0"/>
              </a:rPr>
              <a:t> 1  John 2:4</a:t>
            </a:r>
          </a:p>
        </p:txBody>
      </p: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4">
                      <a:satMod val="175000"/>
                      <a:alpha val="40000"/>
                    </a:schemeClr>
                  </a:glow>
                </a:effectLst>
              </a:rPr>
              <a:t>God Is </a:t>
            </a:r>
            <a:r>
              <a:rPr lang="en-US" b="1" u="sng" dirty="0" smtClean="0">
                <a:effectLst>
                  <a:glow rad="139700">
                    <a:schemeClr val="accent4">
                      <a:satMod val="175000"/>
                      <a:alpha val="40000"/>
                    </a:schemeClr>
                  </a:glow>
                </a:effectLst>
              </a:rPr>
              <a:t>Not</a:t>
            </a:r>
            <a:endParaRPr lang="en-US" b="1" u="sng" dirty="0">
              <a:effectLst>
                <a:glow rad="139700">
                  <a:schemeClr val="accent4">
                    <a:satMod val="175000"/>
                    <a:alpha val="40000"/>
                  </a:schemeClr>
                </a:glow>
              </a:effectLst>
            </a:endParaRPr>
          </a:p>
        </p:txBody>
      </p:sp>
      <p:sp>
        <p:nvSpPr>
          <p:cNvPr id="3" name="Content Placeholder 2"/>
          <p:cNvSpPr>
            <a:spLocks noGrp="1"/>
          </p:cNvSpPr>
          <p:nvPr>
            <p:ph idx="1"/>
          </p:nvPr>
        </p:nvSpPr>
        <p:spPr>
          <a:xfrm>
            <a:off x="457200" y="1600200"/>
            <a:ext cx="4495800" cy="4953000"/>
          </a:xfrm>
        </p:spPr>
        <p:txBody>
          <a:bodyPr>
            <a:normAutofit/>
          </a:bodyPr>
          <a:lstStyle/>
          <a:p>
            <a:r>
              <a:rPr lang="en-US" dirty="0">
                <a:solidFill>
                  <a:schemeClr val="tx1"/>
                </a:solidFill>
                <a:latin typeface="+mn-lt"/>
                <a:ea typeface="+mn-ea"/>
                <a:cs typeface="+mn-cs"/>
              </a:rPr>
              <a:t>God Is Not A Man (Num. 23:19</a:t>
            </a:r>
            <a:r>
              <a:rPr lang="en-US" dirty="0" smtClean="0">
                <a:solidFill>
                  <a:schemeClr val="tx1"/>
                </a:solidFill>
                <a:latin typeface="+mn-lt"/>
                <a:ea typeface="+mn-ea"/>
                <a:cs typeface="+mn-cs"/>
              </a:rPr>
              <a:t>)</a:t>
            </a:r>
          </a:p>
          <a:p>
            <a:pPr lvl="1"/>
            <a:r>
              <a:rPr lang="en-US" dirty="0" smtClean="0"/>
              <a:t>“God </a:t>
            </a:r>
            <a:r>
              <a:rPr lang="en-US" dirty="0"/>
              <a:t>is not a man, that He should lie, Nor a son of man, that He should repent. </a:t>
            </a:r>
            <a:r>
              <a:rPr lang="en-US" dirty="0">
                <a:effectLst>
                  <a:glow rad="228600">
                    <a:schemeClr val="accent5">
                      <a:satMod val="175000"/>
                      <a:alpha val="40000"/>
                    </a:schemeClr>
                  </a:glow>
                </a:effectLst>
              </a:rPr>
              <a:t>Has He said, and will He not do? Or has He spoken, and will He not make it good</a:t>
            </a:r>
            <a:r>
              <a:rPr lang="en-US" dirty="0" smtClean="0"/>
              <a:t>?”</a:t>
            </a:r>
            <a:endParaRPr lang="en-US" dirty="0"/>
          </a:p>
        </p:txBody>
      </p:sp>
      <p:sp>
        <p:nvSpPr>
          <p:cNvPr id="4" name="Rectangle 3"/>
          <p:cNvSpPr/>
          <p:nvPr/>
        </p:nvSpPr>
        <p:spPr>
          <a:xfrm>
            <a:off x="5842967" y="1524000"/>
            <a:ext cx="201208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Down Arrow 4"/>
          <p:cNvSpPr/>
          <p:nvPr/>
        </p:nvSpPr>
        <p:spPr>
          <a:xfrm>
            <a:off x="6606697" y="2602992"/>
            <a:ext cx="484632" cy="4892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5238847" y="3276600"/>
            <a:ext cx="3308021"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600" dirty="0" smtClean="0"/>
              <a:t>Broken vows</a:t>
            </a:r>
          </a:p>
          <a:p>
            <a:pPr algn="ctr"/>
            <a:r>
              <a:rPr lang="en-US" sz="3600" dirty="0" smtClean="0"/>
              <a:t>Broken promises</a:t>
            </a:r>
          </a:p>
          <a:p>
            <a:pPr algn="ctr"/>
            <a:r>
              <a:rPr lang="en-US" sz="3600" dirty="0" smtClean="0"/>
              <a:t>Broken trusts</a:t>
            </a:r>
          </a:p>
          <a:p>
            <a:pPr algn="ctr"/>
            <a:r>
              <a:rPr lang="en-US" sz="3600" dirty="0" smtClean="0"/>
              <a:t>Broken words</a:t>
            </a:r>
          </a:p>
        </p:txBody>
      </p:sp>
    </p:spTree>
    <p:extLst>
      <p:ext uri="{BB962C8B-B14F-4D97-AF65-F5344CB8AC3E}">
        <p14:creationId xmlns:p14="http://schemas.microsoft.com/office/powerpoint/2010/main" val="367521426"/>
      </p:ext>
    </p:extLst>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876800"/>
            <a:ext cx="155012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4"/>
          <p:cNvSpPr txBox="1">
            <a:spLocks noGrp="1" noChangeArrowheads="1"/>
          </p:cNvSpPr>
          <p:nvPr>
            <p:ph type="ctrTitle" idx="4294967295"/>
          </p:nvPr>
        </p:nvSpPr>
        <p:spPr>
          <a:xfrm>
            <a:off x="76200" y="1905000"/>
            <a:ext cx="7086600" cy="1143000"/>
          </a:xfrm>
          <a:noFill/>
          <a:ln/>
        </p:spPr>
        <p:txBody>
          <a:bodyPr>
            <a:normAutofit fontScale="90000"/>
          </a:bodyPr>
          <a:lstStyle/>
          <a:p>
            <a:pPr eaLnBrk="0" hangingPunct="0"/>
            <a:r>
              <a:rPr lang="en-US" sz="4000" i="1" dirty="0" smtClean="0">
                <a:solidFill>
                  <a:srgbClr val="FFFFFF"/>
                </a:solidFill>
                <a:effectLst>
                  <a:outerShdw blurRad="38100" dist="38100" dir="2700000" algn="tl">
                    <a:srgbClr val="000000"/>
                  </a:outerShdw>
                </a:effectLst>
                <a:latin typeface="Tahoma" pitchFamily="34" charset="0"/>
              </a:rPr>
              <a:t>“the </a:t>
            </a:r>
            <a:r>
              <a:rPr lang="en-US" sz="4000" i="1" dirty="0">
                <a:solidFill>
                  <a:srgbClr val="FFFFFF"/>
                </a:solidFill>
                <a:effectLst>
                  <a:outerShdw blurRad="38100" dist="38100" dir="2700000" algn="tl">
                    <a:srgbClr val="000000"/>
                  </a:outerShdw>
                </a:effectLst>
                <a:latin typeface="Tahoma" pitchFamily="34" charset="0"/>
              </a:rPr>
              <a:t>word of God is living </a:t>
            </a:r>
            <a:br>
              <a:rPr lang="en-US" sz="4000" i="1" dirty="0">
                <a:solidFill>
                  <a:srgbClr val="FFFFFF"/>
                </a:solidFill>
                <a:effectLst>
                  <a:outerShdw blurRad="38100" dist="38100" dir="2700000" algn="tl">
                    <a:srgbClr val="000000"/>
                  </a:outerShdw>
                </a:effectLst>
                <a:latin typeface="Tahoma" pitchFamily="34" charset="0"/>
              </a:rPr>
            </a:br>
            <a:r>
              <a:rPr lang="en-US" sz="4000" i="1" dirty="0">
                <a:solidFill>
                  <a:srgbClr val="FFFFFF"/>
                </a:solidFill>
                <a:effectLst>
                  <a:outerShdw blurRad="38100" dist="38100" dir="2700000" algn="tl">
                    <a:srgbClr val="000000"/>
                  </a:outerShdw>
                </a:effectLst>
                <a:latin typeface="Tahoma" pitchFamily="34" charset="0"/>
              </a:rPr>
              <a:t>and powerful, and sharper than any two-edged sword, piercing even to the division of soul and spirit, and of joints and marrow, and is a discerner of the thoughts and intents of the </a:t>
            </a:r>
            <a:r>
              <a:rPr lang="en-US" sz="4000" i="1" dirty="0" smtClean="0">
                <a:solidFill>
                  <a:srgbClr val="FFFFFF"/>
                </a:solidFill>
                <a:effectLst>
                  <a:outerShdw blurRad="38100" dist="38100" dir="2700000" algn="tl">
                    <a:srgbClr val="000000"/>
                  </a:outerShdw>
                </a:effectLst>
                <a:latin typeface="Tahoma" pitchFamily="34" charset="0"/>
              </a:rPr>
              <a:t>heart”</a:t>
            </a:r>
            <a:r>
              <a:rPr lang="en-US" sz="4000" i="1" dirty="0">
                <a:solidFill>
                  <a:srgbClr val="FFFFFF"/>
                </a:solidFill>
                <a:effectLst>
                  <a:outerShdw blurRad="38100" dist="38100" dir="2700000" algn="tl">
                    <a:srgbClr val="000000"/>
                  </a:outerShdw>
                </a:effectLst>
                <a:latin typeface="Tahoma" pitchFamily="34" charset="0"/>
              </a:rPr>
              <a:t>	         - Hebrews 4:12</a:t>
            </a:r>
          </a:p>
        </p:txBody>
      </p:sp>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371600"/>
            <a:ext cx="4572000" cy="1143000"/>
          </a:xfrm>
        </p:spPr>
        <p:txBody>
          <a:bodyPr>
            <a:normAutofit fontScale="90000"/>
          </a:bodyPr>
          <a:lstStyle/>
          <a:p>
            <a:r>
              <a:rPr lang="en-US" sz="5400" dirty="0">
                <a:solidFill>
                  <a:srgbClr val="FFFFFF"/>
                </a:solidFill>
              </a:rPr>
              <a:t>“I know that you do believe.”</a:t>
            </a:r>
            <a:br>
              <a:rPr lang="en-US" sz="5400" dirty="0">
                <a:solidFill>
                  <a:srgbClr val="FFFFFF"/>
                </a:solidFill>
              </a:rPr>
            </a:br>
            <a:endParaRPr lang="en-US" sz="5400" dirty="0">
              <a:solidFill>
                <a:srgbClr val="FFFFFF"/>
              </a:solidFill>
            </a:endParaRPr>
          </a:p>
        </p:txBody>
      </p:sp>
      <p:sp>
        <p:nvSpPr>
          <p:cNvPr id="33795" name="Rectangle 3"/>
          <p:cNvSpPr>
            <a:spLocks noGrp="1" noChangeArrowheads="1"/>
          </p:cNvSpPr>
          <p:nvPr>
            <p:ph idx="1"/>
          </p:nvPr>
        </p:nvSpPr>
        <p:spPr>
          <a:xfrm>
            <a:off x="3581400" y="2743200"/>
            <a:ext cx="5257800" cy="4114800"/>
          </a:xfrm>
        </p:spPr>
        <p:txBody>
          <a:bodyPr/>
          <a:lstStyle/>
          <a:p>
            <a:pPr algn="ctr">
              <a:buFontTx/>
              <a:buNone/>
            </a:pPr>
            <a:r>
              <a:rPr lang="en-US" sz="4400">
                <a:solidFill>
                  <a:srgbClr val="FFFFFF"/>
                </a:solidFill>
                <a:latin typeface="Tahoma" pitchFamily="34" charset="0"/>
              </a:rPr>
              <a:t>“You almost persuade me to become a Christian.”</a:t>
            </a:r>
            <a:br>
              <a:rPr lang="en-US" sz="4400">
                <a:solidFill>
                  <a:srgbClr val="FFFFFF"/>
                </a:solidFill>
                <a:latin typeface="Tahoma" pitchFamily="34" charset="0"/>
              </a:rPr>
            </a:br>
            <a:endParaRPr lang="en-US" sz="4400">
              <a:solidFill>
                <a:srgbClr val="FFFFFF"/>
              </a:solidFill>
              <a:latin typeface="Tahoma" pitchFamily="34" charset="0"/>
            </a:endParaRPr>
          </a:p>
        </p:txBody>
      </p:sp>
      <p:sp>
        <p:nvSpPr>
          <p:cNvPr id="33796" name="Text Box 4"/>
          <p:cNvSpPr txBox="1">
            <a:spLocks noChangeArrowheads="1"/>
          </p:cNvSpPr>
          <p:nvPr/>
        </p:nvSpPr>
        <p:spPr bwMode="auto">
          <a:xfrm>
            <a:off x="7034213" y="5486400"/>
            <a:ext cx="19573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Acts 26:27</a:t>
            </a:r>
          </a:p>
        </p:txBody>
      </p:sp>
      <p:pic>
        <p:nvPicPr>
          <p:cNvPr id="33798" name="Picture 6"/>
          <p:cNvPicPr>
            <a:picLocks noChangeAspect="1" noChangeArrowheads="1"/>
          </p:cNvPicPr>
          <p:nvPr/>
        </p:nvPicPr>
        <p:blipFill>
          <a:blip r:embed="rId2">
            <a:clrChange>
              <a:clrFrom>
                <a:srgbClr val="000066"/>
              </a:clrFrom>
              <a:clrTo>
                <a:srgbClr val="000066">
                  <a:alpha val="0"/>
                </a:srgbClr>
              </a:clrTo>
            </a:clrChange>
            <a:extLst>
              <a:ext uri="{28A0092B-C50C-407E-A947-70E740481C1C}">
                <a14:useLocalDpi xmlns:a14="http://schemas.microsoft.com/office/drawing/2010/main" val="0"/>
              </a:ext>
            </a:extLst>
          </a:blip>
          <a:srcRect/>
          <a:stretch>
            <a:fillRect/>
          </a:stretch>
        </p:blipFill>
        <p:spPr bwMode="auto">
          <a:xfrm>
            <a:off x="228600" y="3276600"/>
            <a:ext cx="295275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p:cNvPicPr>
            <a:picLocks noChangeAspect="1" noChangeArrowheads="1"/>
          </p:cNvPicPr>
          <p:nvPr/>
        </p:nvPicPr>
        <p:blipFill>
          <a:blip r:embed="rId3">
            <a:clrChange>
              <a:clrFrom>
                <a:srgbClr val="000066"/>
              </a:clrFrom>
              <a:clrTo>
                <a:srgbClr val="000066">
                  <a:alpha val="0"/>
                </a:srgbClr>
              </a:clrTo>
            </a:clrChange>
            <a:extLst>
              <a:ext uri="{28A0092B-C50C-407E-A947-70E740481C1C}">
                <a14:useLocalDpi xmlns:a14="http://schemas.microsoft.com/office/drawing/2010/main" val="0"/>
              </a:ext>
            </a:extLst>
          </a:blip>
          <a:srcRect/>
          <a:stretch>
            <a:fillRect/>
          </a:stretch>
        </p:blipFill>
        <p:spPr bwMode="auto">
          <a:xfrm>
            <a:off x="228600" y="3276600"/>
            <a:ext cx="295275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Rectangle 2"/>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“I know that you do believe.”</a:t>
            </a:r>
            <a:br>
              <a:rPr lang="en-US" sz="5400">
                <a:solidFill>
                  <a:srgbClr val="FFFFFF"/>
                </a:solidFill>
              </a:rPr>
            </a:br>
            <a:endParaRPr lang="en-US" sz="5400">
              <a:solidFill>
                <a:srgbClr val="FFFFFF"/>
              </a:solidFill>
            </a:endParaRPr>
          </a:p>
        </p:txBody>
      </p:sp>
      <p:sp>
        <p:nvSpPr>
          <p:cNvPr id="43012" name="Text Box 4"/>
          <p:cNvSpPr txBox="1">
            <a:spLocks noChangeArrowheads="1"/>
          </p:cNvSpPr>
          <p:nvPr/>
        </p:nvSpPr>
        <p:spPr bwMode="auto">
          <a:xfrm>
            <a:off x="7034213" y="5486400"/>
            <a:ext cx="1820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FFFF"/>
                </a:solidFill>
              </a:rPr>
              <a:t>1 Cor. 4:4</a:t>
            </a:r>
          </a:p>
        </p:txBody>
      </p:sp>
      <p:sp>
        <p:nvSpPr>
          <p:cNvPr id="43013" name="Text Box 5"/>
          <p:cNvSpPr txBox="1">
            <a:spLocks noChangeArrowheads="1"/>
          </p:cNvSpPr>
          <p:nvPr/>
        </p:nvSpPr>
        <p:spPr bwMode="auto">
          <a:xfrm>
            <a:off x="2379663" y="2347913"/>
            <a:ext cx="67087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a:solidFill>
                  <a:srgbClr val="FFFFFF"/>
                </a:solidFill>
                <a:latin typeface="Tahoma" pitchFamily="34" charset="0"/>
              </a:rPr>
              <a:t>“For I know of</a:t>
            </a:r>
          </a:p>
          <a:p>
            <a:pPr algn="ctr"/>
            <a:r>
              <a:rPr lang="en-US" sz="4000">
                <a:solidFill>
                  <a:srgbClr val="FFFFFF"/>
                </a:solidFill>
                <a:latin typeface="Tahoma" pitchFamily="34" charset="0"/>
              </a:rPr>
              <a:t>nothing against myself, </a:t>
            </a:r>
          </a:p>
          <a:p>
            <a:pPr algn="ctr"/>
            <a:r>
              <a:rPr lang="en-US" sz="4000">
                <a:solidFill>
                  <a:srgbClr val="FFFFFF"/>
                </a:solidFill>
                <a:latin typeface="Tahoma" pitchFamily="34" charset="0"/>
              </a:rPr>
              <a:t>yet I am not justified by this;</a:t>
            </a:r>
          </a:p>
          <a:p>
            <a:pPr algn="ctr"/>
            <a:r>
              <a:rPr lang="en-US" sz="4000">
                <a:solidFill>
                  <a:srgbClr val="FFFFFF"/>
                </a:solidFill>
                <a:latin typeface="Tahoma" pitchFamily="34" charset="0"/>
              </a:rPr>
              <a:t> but He who judges </a:t>
            </a:r>
          </a:p>
          <a:p>
            <a:pPr algn="ctr"/>
            <a:r>
              <a:rPr lang="en-US" sz="4000">
                <a:solidFill>
                  <a:srgbClr val="FFFFFF"/>
                </a:solidFill>
                <a:latin typeface="Tahoma" pitchFamily="34" charset="0"/>
              </a:rPr>
              <a:t>me is the Lord.”</a:t>
            </a: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“I know that you do believe.”</a:t>
            </a:r>
            <a:br>
              <a:rPr lang="en-US" sz="5400">
                <a:solidFill>
                  <a:srgbClr val="FFFFFF"/>
                </a:solidFill>
              </a:rPr>
            </a:br>
            <a:endParaRPr lang="en-US" sz="5400">
              <a:solidFill>
                <a:srgbClr val="FFFFFF"/>
              </a:solidFill>
            </a:endParaRPr>
          </a:p>
        </p:txBody>
      </p:sp>
      <p:sp>
        <p:nvSpPr>
          <p:cNvPr id="47107" name="Text Box 3"/>
          <p:cNvSpPr txBox="1">
            <a:spLocks noChangeArrowheads="1"/>
          </p:cNvSpPr>
          <p:nvPr/>
        </p:nvSpPr>
        <p:spPr bwMode="auto">
          <a:xfrm>
            <a:off x="5105400" y="5289550"/>
            <a:ext cx="2571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solidFill>
                  <a:srgbClr val="FFFFFF"/>
                </a:solidFill>
              </a:rPr>
              <a:t>John 4:24</a:t>
            </a:r>
          </a:p>
        </p:txBody>
      </p:sp>
      <p:sp>
        <p:nvSpPr>
          <p:cNvPr id="47108" name="Text Box 4"/>
          <p:cNvSpPr txBox="1">
            <a:spLocks noChangeArrowheads="1"/>
          </p:cNvSpPr>
          <p:nvPr/>
        </p:nvSpPr>
        <p:spPr bwMode="auto">
          <a:xfrm>
            <a:off x="2967038" y="3244850"/>
            <a:ext cx="54562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6600">
                <a:solidFill>
                  <a:srgbClr val="FFFFFF"/>
                </a:solidFill>
                <a:latin typeface="Tahoma" pitchFamily="34" charset="0"/>
              </a:rPr>
              <a:t>God Is Spirit…</a:t>
            </a:r>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“I know that you do believe.”</a:t>
            </a:r>
            <a:br>
              <a:rPr lang="en-US" sz="5400">
                <a:solidFill>
                  <a:srgbClr val="FFFFFF"/>
                </a:solidFill>
              </a:rPr>
            </a:br>
            <a:endParaRPr lang="en-US" sz="5400">
              <a:solidFill>
                <a:srgbClr val="FFFFFF"/>
              </a:solidFill>
            </a:endParaRPr>
          </a:p>
        </p:txBody>
      </p:sp>
      <p:sp>
        <p:nvSpPr>
          <p:cNvPr id="48131" name="Text Box 3"/>
          <p:cNvSpPr txBox="1">
            <a:spLocks noChangeArrowheads="1"/>
          </p:cNvSpPr>
          <p:nvPr/>
        </p:nvSpPr>
        <p:spPr bwMode="auto">
          <a:xfrm>
            <a:off x="5105400" y="5289550"/>
            <a:ext cx="302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solidFill>
                  <a:srgbClr val="FFFFFF"/>
                </a:solidFill>
              </a:rPr>
              <a:t>1 John 4:16</a:t>
            </a:r>
          </a:p>
        </p:txBody>
      </p:sp>
      <p:sp>
        <p:nvSpPr>
          <p:cNvPr id="48132" name="Text Box 4"/>
          <p:cNvSpPr txBox="1">
            <a:spLocks noChangeArrowheads="1"/>
          </p:cNvSpPr>
          <p:nvPr/>
        </p:nvSpPr>
        <p:spPr bwMode="auto">
          <a:xfrm>
            <a:off x="3048000" y="3244850"/>
            <a:ext cx="52911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6600">
                <a:solidFill>
                  <a:srgbClr val="FFFFFF"/>
                </a:solidFill>
                <a:latin typeface="Tahoma" pitchFamily="34" charset="0"/>
              </a:rPr>
              <a:t>God Is Love…</a:t>
            </a:r>
          </a:p>
        </p:txBody>
      </p:sp>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143000" y="0"/>
            <a:ext cx="708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Do you </a:t>
            </a:r>
            <a:br>
              <a:rPr lang="en-US" sz="5400">
                <a:solidFill>
                  <a:srgbClr val="FFFFFF"/>
                </a:solidFill>
              </a:rPr>
            </a:br>
            <a:r>
              <a:rPr lang="en-US" sz="5400">
                <a:solidFill>
                  <a:srgbClr val="FFFFFF"/>
                </a:solidFill>
              </a:rPr>
              <a:t>know if you </a:t>
            </a:r>
            <a:br>
              <a:rPr lang="en-US" sz="5400">
                <a:solidFill>
                  <a:srgbClr val="FFFFFF"/>
                </a:solidFill>
              </a:rPr>
            </a:br>
            <a:r>
              <a:rPr lang="en-US" sz="5400">
                <a:solidFill>
                  <a:srgbClr val="FFFFFF"/>
                </a:solidFill>
              </a:rPr>
              <a:t>believe?</a:t>
            </a:r>
            <a:br>
              <a:rPr lang="en-US" sz="5400">
                <a:solidFill>
                  <a:srgbClr val="FFFFFF"/>
                </a:solidFill>
              </a:rPr>
            </a:br>
            <a:endParaRPr lang="en-US" sz="5400">
              <a:solidFill>
                <a:srgbClr val="FFFFFF"/>
              </a:solidFill>
            </a:endParaRPr>
          </a:p>
        </p:txBody>
      </p:sp>
      <p:sp>
        <p:nvSpPr>
          <p:cNvPr id="36867" name="Rectangle 3"/>
          <p:cNvSpPr>
            <a:spLocks noGrp="1" noChangeArrowheads="1"/>
          </p:cNvSpPr>
          <p:nvPr>
            <p:ph idx="1"/>
          </p:nvPr>
        </p:nvSpPr>
        <p:spPr>
          <a:xfrm>
            <a:off x="3429000" y="2133600"/>
            <a:ext cx="5257800" cy="4114800"/>
          </a:xfrm>
        </p:spPr>
        <p:txBody>
          <a:bodyPr/>
          <a:lstStyle/>
          <a:p>
            <a:pPr algn="ctr">
              <a:buFontTx/>
              <a:buNone/>
            </a:pPr>
            <a:r>
              <a:rPr lang="en-US" sz="5400">
                <a:solidFill>
                  <a:srgbClr val="FFFFFF"/>
                </a:solidFill>
                <a:latin typeface="Arial Narrow" pitchFamily="34" charset="0"/>
              </a:rPr>
              <a:t>“He who does not love does not know God, for God is love.”</a:t>
            </a:r>
          </a:p>
        </p:txBody>
      </p:sp>
      <p:sp>
        <p:nvSpPr>
          <p:cNvPr id="36868" name="Text Box 4"/>
          <p:cNvSpPr txBox="1">
            <a:spLocks noChangeArrowheads="1"/>
          </p:cNvSpPr>
          <p:nvPr/>
        </p:nvSpPr>
        <p:spPr bwMode="auto">
          <a:xfrm>
            <a:off x="6553200" y="5334000"/>
            <a:ext cx="20367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500">
                <a:solidFill>
                  <a:srgbClr val="FFFFFF"/>
                </a:solidFill>
              </a:rPr>
              <a:t>1 John 4:8</a:t>
            </a:r>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143000" y="0"/>
            <a:ext cx="708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3"/>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Do you </a:t>
            </a:r>
            <a:br>
              <a:rPr lang="en-US" sz="5400">
                <a:solidFill>
                  <a:srgbClr val="FFFFFF"/>
                </a:solidFill>
              </a:rPr>
            </a:br>
            <a:r>
              <a:rPr lang="en-US" sz="5400">
                <a:solidFill>
                  <a:srgbClr val="FFFFFF"/>
                </a:solidFill>
              </a:rPr>
              <a:t>know if you </a:t>
            </a:r>
            <a:br>
              <a:rPr lang="en-US" sz="5400">
                <a:solidFill>
                  <a:srgbClr val="FFFFFF"/>
                </a:solidFill>
              </a:rPr>
            </a:br>
            <a:r>
              <a:rPr lang="en-US" sz="5400">
                <a:solidFill>
                  <a:srgbClr val="FFFFFF"/>
                </a:solidFill>
              </a:rPr>
              <a:t>believe?</a:t>
            </a:r>
            <a:br>
              <a:rPr lang="en-US" sz="5400">
                <a:solidFill>
                  <a:srgbClr val="FFFFFF"/>
                </a:solidFill>
              </a:rPr>
            </a:br>
            <a:endParaRPr lang="en-US" sz="5400">
              <a:solidFill>
                <a:srgbClr val="FFFFFF"/>
              </a:solidFill>
            </a:endParaRPr>
          </a:p>
        </p:txBody>
      </p:sp>
      <p:sp>
        <p:nvSpPr>
          <p:cNvPr id="49156" name="Rectangle 4"/>
          <p:cNvSpPr>
            <a:spLocks noGrp="1" noChangeArrowheads="1"/>
          </p:cNvSpPr>
          <p:nvPr>
            <p:ph idx="1"/>
          </p:nvPr>
        </p:nvSpPr>
        <p:spPr>
          <a:xfrm>
            <a:off x="3429000" y="2133600"/>
            <a:ext cx="5257800" cy="4114800"/>
          </a:xfrm>
        </p:spPr>
        <p:txBody>
          <a:bodyPr/>
          <a:lstStyle/>
          <a:p>
            <a:pPr algn="ctr">
              <a:buFontTx/>
              <a:buNone/>
            </a:pPr>
            <a:r>
              <a:rPr lang="en-US" sz="4400">
                <a:solidFill>
                  <a:srgbClr val="FFFFFF"/>
                </a:solidFill>
                <a:latin typeface="Arial Narrow" pitchFamily="34" charset="0"/>
              </a:rPr>
              <a:t>“whoever keeps His word, truly the love of God is perfected in him. By this we know that we are in Him.”</a:t>
            </a:r>
          </a:p>
        </p:txBody>
      </p:sp>
      <p:sp>
        <p:nvSpPr>
          <p:cNvPr id="49157" name="Text Box 5"/>
          <p:cNvSpPr txBox="1">
            <a:spLocks noChangeArrowheads="1"/>
          </p:cNvSpPr>
          <p:nvPr/>
        </p:nvSpPr>
        <p:spPr bwMode="auto">
          <a:xfrm>
            <a:off x="6553200" y="5334000"/>
            <a:ext cx="20367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500">
                <a:solidFill>
                  <a:srgbClr val="FFFFFF"/>
                </a:solidFill>
              </a:rPr>
              <a:t>1 John 2:3</a:t>
            </a:r>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143000" y="0"/>
            <a:ext cx="708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3"/>
          <p:cNvSpPr>
            <a:spLocks noGrp="1" noChangeArrowheads="1"/>
          </p:cNvSpPr>
          <p:nvPr>
            <p:ph type="title"/>
          </p:nvPr>
        </p:nvSpPr>
        <p:spPr>
          <a:xfrm>
            <a:off x="0" y="1371600"/>
            <a:ext cx="4572000" cy="1143000"/>
          </a:xfrm>
        </p:spPr>
        <p:txBody>
          <a:bodyPr>
            <a:normAutofit fontScale="90000"/>
          </a:bodyPr>
          <a:lstStyle/>
          <a:p>
            <a:r>
              <a:rPr lang="en-US" sz="5400">
                <a:solidFill>
                  <a:srgbClr val="FFFFFF"/>
                </a:solidFill>
              </a:rPr>
              <a:t>Do you </a:t>
            </a:r>
            <a:br>
              <a:rPr lang="en-US" sz="5400">
                <a:solidFill>
                  <a:srgbClr val="FFFFFF"/>
                </a:solidFill>
              </a:rPr>
            </a:br>
            <a:r>
              <a:rPr lang="en-US" sz="5400">
                <a:solidFill>
                  <a:srgbClr val="FFFFFF"/>
                </a:solidFill>
              </a:rPr>
              <a:t>know if you </a:t>
            </a:r>
            <a:br>
              <a:rPr lang="en-US" sz="5400">
                <a:solidFill>
                  <a:srgbClr val="FFFFFF"/>
                </a:solidFill>
              </a:rPr>
            </a:br>
            <a:r>
              <a:rPr lang="en-US" sz="5400">
                <a:solidFill>
                  <a:srgbClr val="FFFFFF"/>
                </a:solidFill>
              </a:rPr>
              <a:t>believe?</a:t>
            </a:r>
            <a:br>
              <a:rPr lang="en-US" sz="5400">
                <a:solidFill>
                  <a:srgbClr val="FFFFFF"/>
                </a:solidFill>
              </a:rPr>
            </a:br>
            <a:endParaRPr lang="en-US" sz="5400">
              <a:solidFill>
                <a:srgbClr val="FFFFFF"/>
              </a:solidFill>
            </a:endParaRPr>
          </a:p>
        </p:txBody>
      </p:sp>
      <p:sp>
        <p:nvSpPr>
          <p:cNvPr id="50180" name="Rectangle 4"/>
          <p:cNvSpPr>
            <a:spLocks noGrp="1" noChangeArrowheads="1"/>
          </p:cNvSpPr>
          <p:nvPr>
            <p:ph idx="1"/>
          </p:nvPr>
        </p:nvSpPr>
        <p:spPr>
          <a:xfrm>
            <a:off x="3429000" y="2133600"/>
            <a:ext cx="5257800" cy="4114800"/>
          </a:xfrm>
        </p:spPr>
        <p:txBody>
          <a:bodyPr/>
          <a:lstStyle/>
          <a:p>
            <a:pPr algn="ctr">
              <a:buFontTx/>
              <a:buNone/>
            </a:pPr>
            <a:r>
              <a:rPr lang="en-US" sz="4400">
                <a:solidFill>
                  <a:srgbClr val="FFFFFF"/>
                </a:solidFill>
                <a:latin typeface="Arial Narrow" pitchFamily="34" charset="0"/>
              </a:rPr>
              <a:t>“By this we know that we love the children of God, when we love God and keep His commandments.”</a:t>
            </a:r>
          </a:p>
        </p:txBody>
      </p:sp>
      <p:sp>
        <p:nvSpPr>
          <p:cNvPr id="50181" name="Text Box 5"/>
          <p:cNvSpPr txBox="1">
            <a:spLocks noChangeArrowheads="1"/>
          </p:cNvSpPr>
          <p:nvPr/>
        </p:nvSpPr>
        <p:spPr bwMode="auto">
          <a:xfrm>
            <a:off x="6553200" y="5622925"/>
            <a:ext cx="20367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500">
                <a:solidFill>
                  <a:srgbClr val="FFFFFF"/>
                </a:solidFill>
              </a:rPr>
              <a:t>1 John 5:2</a:t>
            </a:r>
          </a:p>
        </p:txBody>
      </p:sp>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457200"/>
            <a:ext cx="7772400" cy="1143000"/>
          </a:xfrm>
        </p:spPr>
        <p:txBody>
          <a:bodyPr>
            <a:normAutofit fontScale="90000"/>
          </a:bodyPr>
          <a:lstStyle/>
          <a:p>
            <a:pPr algn="l"/>
            <a:r>
              <a:rPr lang="en-US" sz="8000"/>
              <a:t>GOD IS…</a:t>
            </a:r>
          </a:p>
        </p:txBody>
      </p:sp>
      <p:sp>
        <p:nvSpPr>
          <p:cNvPr id="23555" name="Rectangle 3"/>
          <p:cNvSpPr>
            <a:spLocks noGrp="1" noChangeArrowheads="1"/>
          </p:cNvSpPr>
          <p:nvPr>
            <p:ph idx="1"/>
          </p:nvPr>
        </p:nvSpPr>
        <p:spPr>
          <a:xfrm>
            <a:off x="76200" y="1600200"/>
            <a:ext cx="9601200" cy="4724400"/>
          </a:xfrm>
        </p:spPr>
        <p:txBody>
          <a:bodyPr/>
          <a:lstStyle/>
          <a:p>
            <a:r>
              <a:rPr lang="en-US" sz="6500">
                <a:latin typeface="Tahoma" pitchFamily="34" charset="0"/>
              </a:rPr>
              <a:t>Known…</a:t>
            </a:r>
            <a:endParaRPr lang="en-US" sz="5000">
              <a:latin typeface="Tahoma" pitchFamily="34" charset="0"/>
            </a:endParaRPr>
          </a:p>
        </p:txBody>
      </p:sp>
      <p:sp>
        <p:nvSpPr>
          <p:cNvPr id="23556" name="Text Box 4"/>
          <p:cNvSpPr txBox="1">
            <a:spLocks noChangeArrowheads="1"/>
          </p:cNvSpPr>
          <p:nvPr/>
        </p:nvSpPr>
        <p:spPr bwMode="auto">
          <a:xfrm>
            <a:off x="304800" y="411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spcAft>
                <a:spcPts val="300"/>
              </a:spcAft>
            </a:pPr>
            <a:r>
              <a:rPr lang="en-US" sz="5400">
                <a:solidFill>
                  <a:srgbClr val="FFFFFF"/>
                </a:solidFill>
                <a:latin typeface="Tahoma" pitchFamily="34" charset="0"/>
              </a:rPr>
              <a:t>Draw near to God and He will draw near to you…   He will lift you up. </a:t>
            </a:r>
          </a:p>
          <a:p>
            <a:pPr algn="ctr">
              <a:spcAft>
                <a:spcPts val="300"/>
              </a:spcAft>
            </a:pPr>
            <a:r>
              <a:rPr lang="en-US" sz="4000">
                <a:solidFill>
                  <a:srgbClr val="FFFFFF"/>
                </a:solidFill>
                <a:latin typeface="Tahoma" pitchFamily="34" charset="0"/>
              </a:rPr>
              <a:t>			      James 4:8</a:t>
            </a:r>
          </a:p>
        </p:txBody>
      </p:sp>
      <p:pic>
        <p:nvPicPr>
          <p:cNvPr id="23558" name="Picture 6"/>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24400" y="514350"/>
            <a:ext cx="3657600" cy="2609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overrideClrMapping bg1="dk2" tx1="lt1" bg2="dk1" tx2="lt2" accent1="accent1" accent2="accent2" accent3="accent3" accent4="accent4" accent5="accent5" accent6="accent6" hlink="hlink" folHlink="folHlink"/>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381000"/>
            <a:ext cx="7772400" cy="1143000"/>
          </a:xfrm>
        </p:spPr>
        <p:txBody>
          <a:bodyPr>
            <a:normAutofit fontScale="90000"/>
          </a:bodyPr>
          <a:lstStyle/>
          <a:p>
            <a:pPr algn="l"/>
            <a:r>
              <a:rPr lang="en-US" sz="8000"/>
              <a:t>GOD IS…</a:t>
            </a:r>
          </a:p>
        </p:txBody>
      </p:sp>
      <p:sp>
        <p:nvSpPr>
          <p:cNvPr id="44035" name="Rectangle 3"/>
          <p:cNvSpPr>
            <a:spLocks noGrp="1" noChangeArrowheads="1"/>
          </p:cNvSpPr>
          <p:nvPr>
            <p:ph idx="1"/>
          </p:nvPr>
        </p:nvSpPr>
        <p:spPr>
          <a:xfrm>
            <a:off x="-76200" y="1371600"/>
            <a:ext cx="9601200" cy="4724400"/>
          </a:xfrm>
        </p:spPr>
        <p:txBody>
          <a:bodyPr/>
          <a:lstStyle/>
          <a:p>
            <a:r>
              <a:rPr lang="en-US" sz="6500">
                <a:latin typeface="Tahoma" pitchFamily="34" charset="0"/>
              </a:rPr>
              <a:t> Made Known…</a:t>
            </a:r>
            <a:endParaRPr lang="en-US" sz="5000">
              <a:latin typeface="Tahoma" pitchFamily="34" charset="0"/>
            </a:endParaRPr>
          </a:p>
        </p:txBody>
      </p:sp>
      <p:sp>
        <p:nvSpPr>
          <p:cNvPr id="44036" name="Text Box 4"/>
          <p:cNvSpPr txBox="1">
            <a:spLocks noChangeArrowheads="1"/>
          </p:cNvSpPr>
          <p:nvPr/>
        </p:nvSpPr>
        <p:spPr bwMode="auto">
          <a:xfrm>
            <a:off x="304800" y="38862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spcAft>
                <a:spcPts val="300"/>
              </a:spcAft>
            </a:pPr>
            <a:r>
              <a:rPr lang="en-US" sz="4000">
                <a:solidFill>
                  <a:srgbClr val="FFFFFF"/>
                </a:solidFill>
                <a:latin typeface="Arial Narrow" pitchFamily="34" charset="0"/>
              </a:rPr>
              <a:t>No one has seen God at any time. If we love one another, God abides in us, and His love has been perfected in us. By this we know that we abide in Him, and He in us, because He has given us of His Spirit.</a:t>
            </a:r>
            <a:br>
              <a:rPr lang="en-US" sz="4000">
                <a:solidFill>
                  <a:srgbClr val="FFFFFF"/>
                </a:solidFill>
                <a:latin typeface="Arial Narrow" pitchFamily="34" charset="0"/>
              </a:rPr>
            </a:br>
            <a:r>
              <a:rPr lang="en-US" sz="4000">
                <a:solidFill>
                  <a:srgbClr val="FFFFFF"/>
                </a:solidFill>
                <a:latin typeface="Arial Narrow" pitchFamily="34" charset="0"/>
              </a:rPr>
              <a:t>		1 John 4:12</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533400"/>
            <a:ext cx="2273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2" tx1="lt1" bg2="dk1" tx2="lt2" accent1="accent1" accent2="accent2" accent3="accent3" accent4="accent4" accent5="accent5" accent6="accent6" hlink="hlink" folHlink="folHlink"/>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821162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 Away From God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Down Arrow 4"/>
          <p:cNvSpPr/>
          <p:nvPr/>
        </p:nvSpPr>
        <p:spPr>
          <a:xfrm>
            <a:off x="4495800" y="1447800"/>
            <a:ext cx="484632" cy="4892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0999" y="1981200"/>
            <a:ext cx="8516427" cy="48320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solidFill>
                  <a:schemeClr val="accent6">
                    <a:lumMod val="40000"/>
                    <a:lumOff val="60000"/>
                  </a:schemeClr>
                </a:solidFill>
              </a:rPr>
              <a:t>28  And even as they did not like to retain God in their knowledge, God gave them over to a debased mind, to do those things which are not fitting;</a:t>
            </a:r>
          </a:p>
          <a:p>
            <a:pPr algn="ctr"/>
            <a:r>
              <a:rPr lang="en-US" sz="2800" b="1" dirty="0">
                <a:solidFill>
                  <a:schemeClr val="accent6">
                    <a:lumMod val="40000"/>
                    <a:lumOff val="60000"/>
                  </a:schemeClr>
                </a:solidFill>
              </a:rPr>
              <a:t>29  being filled with all unrighteousness, sexual immorality, wickedness, covetousness, maliciousness; full of envy, murder, strife, deceit, evil-mindedness; they are whisperers,</a:t>
            </a:r>
          </a:p>
          <a:p>
            <a:pPr algn="ctr"/>
            <a:r>
              <a:rPr lang="en-US" sz="2800" b="1" dirty="0">
                <a:solidFill>
                  <a:schemeClr val="accent6">
                    <a:lumMod val="40000"/>
                    <a:lumOff val="60000"/>
                  </a:schemeClr>
                </a:solidFill>
              </a:rPr>
              <a:t>30  backbiters, haters of God, violent, proud, boasters, inventors of evil things, disobedient to parents,</a:t>
            </a:r>
          </a:p>
          <a:p>
            <a:pPr algn="ctr"/>
            <a:r>
              <a:rPr lang="en-US" sz="2800" b="1" dirty="0">
                <a:solidFill>
                  <a:schemeClr val="accent6">
                    <a:lumMod val="40000"/>
                    <a:lumOff val="60000"/>
                  </a:schemeClr>
                </a:solidFill>
              </a:rPr>
              <a:t>31  undiscerning, untrustworthy, unloving, unforgiving, </a:t>
            </a:r>
            <a:r>
              <a:rPr lang="en-US" sz="2800" b="1" dirty="0" smtClean="0">
                <a:solidFill>
                  <a:schemeClr val="accent6">
                    <a:lumMod val="40000"/>
                    <a:lumOff val="60000"/>
                  </a:schemeClr>
                </a:solidFill>
              </a:rPr>
              <a:t>unmerciful (Rom. 1)</a:t>
            </a:r>
            <a:endParaRPr lang="en-US" sz="2800" b="1" dirty="0">
              <a:solidFill>
                <a:schemeClr val="accent6">
                  <a:lumMod val="40000"/>
                  <a:lumOff val="60000"/>
                </a:schemeClr>
              </a:solidFill>
            </a:endParaRPr>
          </a:p>
        </p:txBody>
      </p:sp>
    </p:spTree>
    <p:extLst>
      <p:ext uri="{BB962C8B-B14F-4D97-AF65-F5344CB8AC3E}">
        <p14:creationId xmlns:p14="http://schemas.microsoft.com/office/powerpoint/2010/main" val="174137839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2743200"/>
            <a:ext cx="7772400" cy="1143000"/>
          </a:xfrm>
        </p:spPr>
        <p:txBody>
          <a:bodyPr>
            <a:normAutofit fontScale="90000"/>
          </a:bodyPr>
          <a:lstStyle/>
          <a:p>
            <a:r>
              <a:rPr lang="en-US" dirty="0">
                <a:solidFill>
                  <a:srgbClr val="FFFF00"/>
                </a:solidFill>
                <a:latin typeface="Tahoma" pitchFamily="34" charset="0"/>
              </a:rPr>
              <a:t>For this reason I also suffer these things</a:t>
            </a:r>
            <a:r>
              <a:rPr lang="en-US" dirty="0">
                <a:latin typeface="Tahoma" pitchFamily="34" charset="0"/>
              </a:rPr>
              <a:t>; </a:t>
            </a:r>
            <a:r>
              <a:rPr lang="en-US" dirty="0">
                <a:solidFill>
                  <a:srgbClr val="FFC000"/>
                </a:solidFill>
                <a:latin typeface="Tahoma" pitchFamily="34" charset="0"/>
              </a:rPr>
              <a:t>nevertheless I am not ashamed</a:t>
            </a:r>
            <a:r>
              <a:rPr lang="en-US" dirty="0">
                <a:latin typeface="Tahoma" pitchFamily="34" charset="0"/>
              </a:rPr>
              <a:t>, </a:t>
            </a:r>
            <a:r>
              <a:rPr lang="en-US" dirty="0">
                <a:solidFill>
                  <a:srgbClr val="92D050"/>
                </a:solidFill>
                <a:latin typeface="Tahoma" pitchFamily="34" charset="0"/>
              </a:rPr>
              <a:t>for I know whom I have believed </a:t>
            </a:r>
            <a:r>
              <a:rPr lang="en-US" dirty="0">
                <a:solidFill>
                  <a:srgbClr val="00B0F0"/>
                </a:solidFill>
                <a:latin typeface="Tahoma" pitchFamily="34" charset="0"/>
              </a:rPr>
              <a:t>and am persuaded that He is able to keep what I have committed to Him </a:t>
            </a:r>
            <a:r>
              <a:rPr lang="en-US" dirty="0">
                <a:solidFill>
                  <a:srgbClr val="FF0000"/>
                </a:solidFill>
                <a:latin typeface="Tahoma" pitchFamily="34" charset="0"/>
              </a:rPr>
              <a:t>until that Day.</a:t>
            </a:r>
            <a:r>
              <a:rPr lang="en-US" dirty="0">
                <a:latin typeface="Tahoma" pitchFamily="34" charset="0"/>
              </a:rPr>
              <a:t/>
            </a:r>
            <a:br>
              <a:rPr lang="en-US" dirty="0">
                <a:latin typeface="Tahoma" pitchFamily="34" charset="0"/>
              </a:rPr>
            </a:br>
            <a:r>
              <a:rPr lang="en-US" dirty="0">
                <a:latin typeface="Tahoma" pitchFamily="34" charset="0"/>
              </a:rPr>
              <a:t>	-  2 Tim. 1:12</a:t>
            </a: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95400" y="762000"/>
            <a:ext cx="68310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a:effectLst>
                  <a:outerShdw blurRad="38100" dist="38100" dir="2700000" algn="tl">
                    <a:srgbClr val="000000"/>
                  </a:outerShdw>
                </a:effectLst>
                <a:latin typeface="Arial" charset="0"/>
              </a:rPr>
              <a:t>Do You Know My Jesus?</a:t>
            </a: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4">
                      <a:satMod val="175000"/>
                      <a:alpha val="40000"/>
                    </a:schemeClr>
                  </a:glow>
                </a:effectLst>
              </a:rPr>
              <a:t>God Is </a:t>
            </a:r>
            <a:r>
              <a:rPr lang="en-US" b="1" u="sng" dirty="0" smtClean="0">
                <a:effectLst>
                  <a:glow rad="139700">
                    <a:schemeClr val="accent4">
                      <a:satMod val="175000"/>
                      <a:alpha val="40000"/>
                    </a:schemeClr>
                  </a:glow>
                </a:effectLst>
              </a:rPr>
              <a:t>Not</a:t>
            </a:r>
            <a:endParaRPr lang="en-US" b="1" u="sng" dirty="0">
              <a:effectLst>
                <a:glow rad="139700">
                  <a:schemeClr val="accent4">
                    <a:satMod val="175000"/>
                    <a:alpha val="40000"/>
                  </a:schemeClr>
                </a:glow>
              </a:effectLst>
            </a:endParaRPr>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God Is Not A Man (Num. 23:19</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The God Of The Dead </a:t>
            </a:r>
            <a:r>
              <a:rPr lang="en-US" dirty="0" smtClean="0">
                <a:solidFill>
                  <a:schemeClr val="tx1"/>
                </a:solidFill>
                <a:latin typeface="+mn-lt"/>
                <a:ea typeface="+mn-ea"/>
                <a:cs typeface="+mn-cs"/>
              </a:rPr>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a:t>
            </a:r>
            <a:r>
              <a:rPr lang="en-US" dirty="0">
                <a:solidFill>
                  <a:schemeClr val="tx1"/>
                </a:solidFill>
                <a:latin typeface="+mn-lt"/>
                <a:ea typeface="+mn-ea"/>
                <a:cs typeface="+mn-cs"/>
              </a:rPr>
              <a:t>Matt. 22:23-32</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The Author Of Confusion </a:t>
            </a:r>
            <a:r>
              <a:rPr lang="en-US" dirty="0" smtClean="0">
                <a:solidFill>
                  <a:schemeClr val="tx1"/>
                </a:solidFill>
                <a:latin typeface="+mn-lt"/>
                <a:ea typeface="+mn-ea"/>
                <a:cs typeface="+mn-cs"/>
              </a:rPr>
              <a:t>(1 </a:t>
            </a:r>
            <a:r>
              <a:rPr lang="en-US" dirty="0">
                <a:solidFill>
                  <a:schemeClr val="tx1"/>
                </a:solidFill>
                <a:latin typeface="+mn-lt"/>
                <a:ea typeface="+mn-ea"/>
                <a:cs typeface="+mn-cs"/>
              </a:rPr>
              <a:t>Cor. 14:33</a:t>
            </a:r>
            <a:r>
              <a:rPr lang="en-US" dirty="0" smtClean="0">
                <a:solidFill>
                  <a:schemeClr val="tx1"/>
                </a:solidFill>
                <a:latin typeface="+mn-lt"/>
                <a:ea typeface="+mn-ea"/>
                <a:cs typeface="+mn-cs"/>
              </a:rPr>
              <a:t>)</a:t>
            </a:r>
          </a:p>
        </p:txBody>
      </p:sp>
    </p:spTree>
    <p:extLst>
      <p:ext uri="{BB962C8B-B14F-4D97-AF65-F5344CB8AC3E}">
        <p14:creationId xmlns:p14="http://schemas.microsoft.com/office/powerpoint/2010/main" val="27416778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4">
                      <a:satMod val="175000"/>
                      <a:alpha val="40000"/>
                    </a:schemeClr>
                  </a:glow>
                </a:effectLst>
              </a:rPr>
              <a:t>God Is </a:t>
            </a:r>
            <a:r>
              <a:rPr lang="en-US" b="1" u="sng" dirty="0" smtClean="0">
                <a:effectLst>
                  <a:glow rad="139700">
                    <a:schemeClr val="accent4">
                      <a:satMod val="175000"/>
                      <a:alpha val="40000"/>
                    </a:schemeClr>
                  </a:glow>
                </a:effectLst>
              </a:rPr>
              <a:t>Not</a:t>
            </a:r>
            <a:endParaRPr lang="en-US" b="1" u="sng" dirty="0">
              <a:effectLst>
                <a:glow rad="139700">
                  <a:schemeClr val="accent4">
                    <a:satMod val="175000"/>
                    <a:alpha val="40000"/>
                  </a:schemeClr>
                </a:glow>
              </a:effectLst>
            </a:endParaRPr>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God Is Not A Man (Num. 23:19</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The God Of The Dead </a:t>
            </a:r>
            <a:r>
              <a:rPr lang="en-US" dirty="0" smtClean="0">
                <a:solidFill>
                  <a:schemeClr val="tx1"/>
                </a:solidFill>
                <a:latin typeface="+mn-lt"/>
                <a:ea typeface="+mn-ea"/>
                <a:cs typeface="+mn-cs"/>
              </a:rPr>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a:t>
            </a:r>
            <a:r>
              <a:rPr lang="en-US" dirty="0">
                <a:solidFill>
                  <a:schemeClr val="tx1"/>
                </a:solidFill>
                <a:latin typeface="+mn-lt"/>
                <a:ea typeface="+mn-ea"/>
                <a:cs typeface="+mn-cs"/>
              </a:rPr>
              <a:t>Matt. 22:23-32</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The Author Of Confusion </a:t>
            </a:r>
            <a:r>
              <a:rPr lang="en-US" dirty="0" smtClean="0">
                <a:solidFill>
                  <a:schemeClr val="tx1"/>
                </a:solidFill>
                <a:latin typeface="+mn-lt"/>
                <a:ea typeface="+mn-ea"/>
                <a:cs typeface="+mn-cs"/>
              </a:rPr>
              <a:t>(1 </a:t>
            </a:r>
            <a:r>
              <a:rPr lang="en-US" dirty="0">
                <a:solidFill>
                  <a:schemeClr val="tx1"/>
                </a:solidFill>
                <a:latin typeface="+mn-lt"/>
                <a:ea typeface="+mn-ea"/>
                <a:cs typeface="+mn-cs"/>
              </a:rPr>
              <a:t>Cor. 14:33</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Mocked (Gal. 6:7-10</a:t>
            </a:r>
            <a:r>
              <a:rPr lang="en-US" dirty="0" smtClean="0">
                <a:solidFill>
                  <a:schemeClr val="tx1"/>
                </a:solidFill>
                <a:latin typeface="+mn-lt"/>
                <a:ea typeface="+mn-ea"/>
                <a:cs typeface="+mn-cs"/>
              </a:rPr>
              <a:t>)</a:t>
            </a:r>
          </a:p>
          <a:p>
            <a:r>
              <a:rPr lang="en-US" dirty="0">
                <a:solidFill>
                  <a:schemeClr val="tx1"/>
                </a:solidFill>
                <a:latin typeface="+mn-lt"/>
                <a:ea typeface="+mn-ea"/>
                <a:cs typeface="+mn-cs"/>
              </a:rPr>
              <a:t>God Is Not Unrighteous To Forget (Heb. 6:10</a:t>
            </a:r>
            <a:r>
              <a:rPr lang="en-US"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29674699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8000" dirty="0" smtClean="0">
                <a:effectLst>
                  <a:glow rad="139700">
                    <a:schemeClr val="accent4">
                      <a:satMod val="175000"/>
                      <a:alpha val="40000"/>
                    </a:schemeClr>
                  </a:glow>
                </a:effectLst>
              </a:rPr>
              <a:t>God Is</a:t>
            </a:r>
            <a:endParaRPr lang="en-US" sz="8000" dirty="0">
              <a:effectLst>
                <a:glow rad="139700">
                  <a:schemeClr val="accent4">
                    <a:satMod val="175000"/>
                    <a:alpha val="40000"/>
                  </a:schemeClr>
                </a:glow>
              </a:effectLst>
            </a:endParaRPr>
          </a:p>
        </p:txBody>
      </p:sp>
      <p:sp>
        <p:nvSpPr>
          <p:cNvPr id="5" name="Text Placeholder 4"/>
          <p:cNvSpPr>
            <a:spLocks noGrp="1"/>
          </p:cNvSpPr>
          <p:nvPr>
            <p:ph type="body" idx="1"/>
          </p:nvPr>
        </p:nvSpPr>
        <p:spPr/>
        <p:txBody>
          <a:bodyPr/>
          <a:lstStyle/>
          <a:p>
            <a:r>
              <a:rPr lang="en-US" sz="3200" dirty="0" smtClean="0"/>
              <a:t>BUT…</a:t>
            </a:r>
            <a:endParaRPr lang="en-US" sz="3200" dirty="0"/>
          </a:p>
        </p:txBody>
      </p:sp>
    </p:spTree>
    <p:extLst>
      <p:ext uri="{BB962C8B-B14F-4D97-AF65-F5344CB8AC3E}">
        <p14:creationId xmlns:p14="http://schemas.microsoft.com/office/powerpoint/2010/main" val="1682127753"/>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905000"/>
            <a:ext cx="7772400" cy="1143000"/>
          </a:xfrm>
        </p:spPr>
        <p:txBody>
          <a:bodyPr>
            <a:normAutofit fontScale="90000"/>
          </a:bodyPr>
          <a:lstStyle/>
          <a:p>
            <a:r>
              <a:rPr lang="en-US" sz="6000" dirty="0">
                <a:latin typeface="Tahoma" pitchFamily="34" charset="0"/>
              </a:rPr>
              <a:t>I know who </a:t>
            </a:r>
            <a:r>
              <a:rPr lang="en-US" sz="6000" dirty="0">
                <a:effectLst>
                  <a:glow rad="139700">
                    <a:schemeClr val="accent4">
                      <a:satMod val="175000"/>
                      <a:alpha val="40000"/>
                    </a:schemeClr>
                  </a:glow>
                </a:effectLst>
                <a:latin typeface="Tahoma" pitchFamily="34" charset="0"/>
              </a:rPr>
              <a:t>You</a:t>
            </a:r>
            <a:r>
              <a:rPr lang="en-US" sz="6000" dirty="0">
                <a:latin typeface="Tahoma" pitchFamily="34" charset="0"/>
              </a:rPr>
              <a:t> are -the Holy One of God!</a:t>
            </a:r>
            <a:br>
              <a:rPr lang="en-US" sz="6000" dirty="0">
                <a:latin typeface="Tahoma" pitchFamily="34" charset="0"/>
              </a:rPr>
            </a:br>
            <a:r>
              <a:rPr lang="en-US" dirty="0"/>
              <a:t>			- Mark 1:24</a:t>
            </a: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905000"/>
            <a:ext cx="7772400" cy="1143000"/>
          </a:xfrm>
        </p:spPr>
        <p:txBody>
          <a:bodyPr>
            <a:normAutofit fontScale="90000"/>
          </a:bodyPr>
          <a:lstStyle/>
          <a:p>
            <a:r>
              <a:rPr lang="en-US" sz="6000" dirty="0">
                <a:effectLst>
                  <a:glow rad="139700">
                    <a:schemeClr val="accent4">
                      <a:satMod val="175000"/>
                      <a:alpha val="40000"/>
                    </a:schemeClr>
                  </a:glow>
                </a:effectLst>
                <a:latin typeface="Tahoma" pitchFamily="34" charset="0"/>
              </a:rPr>
              <a:t>Jesus I know</a:t>
            </a:r>
            <a:r>
              <a:rPr lang="en-US" sz="6000" dirty="0">
                <a:latin typeface="Tahoma" pitchFamily="34" charset="0"/>
              </a:rPr>
              <a:t>, </a:t>
            </a:r>
            <a:br>
              <a:rPr lang="en-US" sz="6000" dirty="0">
                <a:latin typeface="Tahoma" pitchFamily="34" charset="0"/>
              </a:rPr>
            </a:br>
            <a:r>
              <a:rPr lang="en-US" sz="6000" dirty="0">
                <a:latin typeface="Tahoma" pitchFamily="34" charset="0"/>
              </a:rPr>
              <a:t>and Paul I know; </a:t>
            </a:r>
            <a:br>
              <a:rPr lang="en-US" sz="6000" dirty="0">
                <a:latin typeface="Tahoma" pitchFamily="34" charset="0"/>
              </a:rPr>
            </a:br>
            <a:r>
              <a:rPr lang="en-US" sz="6000" dirty="0">
                <a:latin typeface="Tahoma" pitchFamily="34" charset="0"/>
              </a:rPr>
              <a:t>but who are you?”</a:t>
            </a:r>
            <a:br>
              <a:rPr lang="en-US" sz="6000" dirty="0">
                <a:latin typeface="Tahoma" pitchFamily="34" charset="0"/>
              </a:rPr>
            </a:br>
            <a:r>
              <a:rPr lang="en-US" dirty="0"/>
              <a:t>			- Acts 19:15</a:t>
            </a:r>
          </a:p>
        </p:txBody>
      </p:sp>
      <p:sp>
        <p:nvSpPr>
          <p:cNvPr id="32771" name="Line 3"/>
          <p:cNvSpPr>
            <a:spLocks noChangeShapeType="1"/>
          </p:cNvSpPr>
          <p:nvPr/>
        </p:nvSpPr>
        <p:spPr bwMode="auto">
          <a:xfrm>
            <a:off x="1600200" y="3470030"/>
            <a:ext cx="5562600" cy="0"/>
          </a:xfrm>
          <a:prstGeom prst="line">
            <a:avLst/>
          </a:prstGeom>
          <a:noFill/>
          <a:ln w="793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slide(fromLeft)">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theme/theme1.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ck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2102</Words>
  <Application>Microsoft Office PowerPoint</Application>
  <PresentationFormat>On-screen Show (4:3)</PresentationFormat>
  <Paragraphs>260</Paragraphs>
  <Slides>42</Slides>
  <Notes>13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42</vt:i4>
      </vt:variant>
    </vt:vector>
  </HeadingPairs>
  <TitlesOfParts>
    <vt:vector size="58" baseType="lpstr">
      <vt:lpstr>Arial</vt:lpstr>
      <vt:lpstr>Segoe UI Symbol</vt:lpstr>
      <vt:lpstr>Tempus Sans ITC</vt:lpstr>
      <vt:lpstr>Tahoma</vt:lpstr>
      <vt:lpstr>Gill Sans MT Condensed</vt:lpstr>
      <vt:lpstr>Antiqua SSi</vt:lpstr>
      <vt:lpstr>Segoe UI Semibold</vt:lpstr>
      <vt:lpstr>Wingdings</vt:lpstr>
      <vt:lpstr>Miriam Fixed</vt:lpstr>
      <vt:lpstr>Nyala</vt:lpstr>
      <vt:lpstr>Arial Narrow</vt:lpstr>
      <vt:lpstr>Calligraph421 BT</vt:lpstr>
      <vt:lpstr>Times New Roman</vt:lpstr>
      <vt:lpstr>Calibri</vt:lpstr>
      <vt:lpstr>bluegrey</vt:lpstr>
      <vt:lpstr>wicked_presentation</vt:lpstr>
      <vt:lpstr>PowerPoint Presentation</vt:lpstr>
      <vt:lpstr>God Is Not</vt:lpstr>
      <vt:lpstr>God Is Not</vt:lpstr>
      <vt:lpstr>PowerPoint Presentation</vt:lpstr>
      <vt:lpstr>God Is Not</vt:lpstr>
      <vt:lpstr>God Is Not</vt:lpstr>
      <vt:lpstr>God Is</vt:lpstr>
      <vt:lpstr>I know who You are -the Holy One of God!    - Mark 1:24</vt:lpstr>
      <vt:lpstr>Jesus I know,  and Paul I know;  but who are you?”    - Acts 19:15</vt:lpstr>
      <vt:lpstr>GOD IS…</vt:lpstr>
      <vt:lpstr>GOD IS…</vt:lpstr>
      <vt:lpstr>PowerPoint Presentation</vt:lpstr>
      <vt:lpstr>PowerPoint Presentation</vt:lpstr>
      <vt:lpstr>PowerPoint Presentation</vt:lpstr>
      <vt:lpstr>PowerPoint Presentation</vt:lpstr>
      <vt:lpstr>Close System</vt:lpstr>
      <vt:lpstr>PowerPoint Presentation</vt:lpstr>
      <vt:lpstr>PowerPoint Presentation</vt:lpstr>
      <vt:lpstr>PowerPoint Presentation</vt:lpstr>
      <vt:lpstr>PowerPoint Presentation</vt:lpstr>
      <vt:lpstr>GOD IS…</vt:lpstr>
      <vt:lpstr>GOD IS…</vt:lpstr>
      <vt:lpstr>GOD IS…</vt:lpstr>
      <vt:lpstr>“as His divine power has given to us all things that pertain to life and godliness, through the knowledge of Him who called us by glory and virtue”   - 2 Peter 1:3</vt:lpstr>
      <vt:lpstr>We  Are In Christ</vt:lpstr>
      <vt:lpstr>You Have  Known God</vt:lpstr>
      <vt:lpstr>“I Know Him” </vt:lpstr>
      <vt:lpstr>“I Know Him” </vt:lpstr>
      <vt:lpstr>“I Know Him” </vt:lpstr>
      <vt:lpstr>“the word of God is living  and powerful, and sharper than any two-edged sword, piercing even to the division of soul and spirit, and of joints and marrow, and is a discerner of the thoughts and intents of the heart”          - Hebrews 4:12</vt:lpstr>
      <vt:lpstr>“I know that you do believe.” </vt:lpstr>
      <vt:lpstr>“I know that you do believe.” </vt:lpstr>
      <vt:lpstr>“I know that you do believe.” </vt:lpstr>
      <vt:lpstr>“I know that you do believe.” </vt:lpstr>
      <vt:lpstr>Do you  know if you  believe? </vt:lpstr>
      <vt:lpstr>Do you  know if you  believe? </vt:lpstr>
      <vt:lpstr>Do you  know if you  believe? </vt:lpstr>
      <vt:lpstr>GOD IS…</vt:lpstr>
      <vt:lpstr>GOD IS…</vt:lpstr>
      <vt:lpstr>For this reason I also suffer these things; nevertheless I am not ashamed, for I know whom I have believed and am persuaded that He is able to keep what I have committed to Him until that Day.  -  2 Tim. 1:12</vt:lpstr>
      <vt:lpstr>PowerPoint Presentation</vt:lpstr>
      <vt:lpstr>PowerPoint Presentation</vt:lpstr>
    </vt:vector>
  </TitlesOfParts>
  <Company>Church of Christ-Fairview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dc:title>
  <dc:creator>Dennis Carrow</dc:creator>
  <cp:lastModifiedBy>Steven J. Wallace</cp:lastModifiedBy>
  <cp:revision>64</cp:revision>
  <cp:lastPrinted>2011-04-23T00:53:14Z</cp:lastPrinted>
  <dcterms:created xsi:type="dcterms:W3CDTF">2001-12-18T14:55:25Z</dcterms:created>
  <dcterms:modified xsi:type="dcterms:W3CDTF">2011-05-01T20:24:43Z</dcterms:modified>
</cp:coreProperties>
</file>